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00DF4A8B-243C-40FB-AAD9-6BFF0DBFC08E}">
  <a:tblStyle styleId="{00DF4A8B-243C-40FB-AAD9-6BFF0DBFC08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1E86BAB-5F1E-488C-8255-B588E5144497}"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8FE5705-2973-47DD-98FF-63DD8A645D78}"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8" d="100"/>
          <a:sy n="98" d="100"/>
        </p:scale>
        <p:origin x="-1668" y="-90"/>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1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390f62d68f_0_95:notes"/>
          <p:cNvSpPr>
            <a:spLocks noGrp="1" noRot="1" noChangeAspect="1"/>
          </p:cNvSpPr>
          <p:nvPr>
            <p:ph type="sldImg" idx="2"/>
          </p:nvPr>
        </p:nvSpPr>
        <p:spPr>
          <a:xfrm>
            <a:off x="1004888" y="685800"/>
            <a:ext cx="48498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3390f62d68f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x-none"/>
              <a:t>TLE 1: 0-6m</a:t>
            </a:r>
            <a:endParaRPr/>
          </a:p>
          <a:p>
            <a:pPr marL="0" lvl="0" indent="0" algn="l" rtl="0">
              <a:lnSpc>
                <a:spcPct val="100000"/>
              </a:lnSpc>
              <a:spcBef>
                <a:spcPts val="0"/>
              </a:spcBef>
              <a:spcAft>
                <a:spcPts val="0"/>
              </a:spcAft>
              <a:buSzPts val="1100"/>
              <a:buNone/>
            </a:pPr>
            <a:r>
              <a:rPr lang="x-none"/>
              <a:t>TLE 2:7-15m</a:t>
            </a:r>
            <a:endParaRPr/>
          </a:p>
          <a:p>
            <a:pPr marL="0" lvl="0" indent="0" algn="l" rtl="0">
              <a:lnSpc>
                <a:spcPct val="100000"/>
              </a:lnSpc>
              <a:spcBef>
                <a:spcPts val="0"/>
              </a:spcBef>
              <a:spcAft>
                <a:spcPts val="0"/>
              </a:spcAft>
              <a:buSzPts val="1100"/>
              <a:buNone/>
            </a:pPr>
            <a:r>
              <a:rPr lang="x-none"/>
              <a:t>TLE 3:16-30m</a:t>
            </a:r>
            <a:endParaRPr/>
          </a:p>
          <a:p>
            <a:pPr marL="0" lvl="0" indent="0" algn="l" rtl="0">
              <a:lnSpc>
                <a:spcPct val="100000"/>
              </a:lnSpc>
              <a:spcBef>
                <a:spcPts val="0"/>
              </a:spcBef>
              <a:spcAft>
                <a:spcPts val="0"/>
              </a:spcAft>
              <a:buSzPts val="1100"/>
              <a:buNone/>
            </a:pPr>
            <a:r>
              <a:rPr lang="x-none"/>
              <a:t>TLE 4:31-91m</a:t>
            </a:r>
            <a:endParaRPr/>
          </a:p>
          <a:p>
            <a:pPr marL="0" lvl="0" indent="0" algn="l" rtl="0">
              <a:lnSpc>
                <a:spcPct val="100000"/>
              </a:lnSpc>
              <a:spcBef>
                <a:spcPts val="0"/>
              </a:spcBef>
              <a:spcAft>
                <a:spcPts val="0"/>
              </a:spcAft>
              <a:buSzPts val="1100"/>
              <a:buNone/>
            </a:pPr>
            <a:r>
              <a:rPr lang="x-none"/>
              <a:t>TLE 5:92-305</a:t>
            </a:r>
            <a:endParaRPr/>
          </a:p>
          <a:p>
            <a:pPr marL="0" lvl="0" indent="0" algn="l" rtl="0">
              <a:lnSpc>
                <a:spcPct val="100000"/>
              </a:lnSpc>
              <a:spcBef>
                <a:spcPts val="0"/>
              </a:spcBef>
              <a:spcAft>
                <a:spcPts val="0"/>
              </a:spcAft>
              <a:buSzPts val="1100"/>
              <a:buNone/>
            </a:pPr>
            <a:r>
              <a:rPr lang="x-none"/>
              <a:t>TLE 6: &gt;305m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x-none"/>
              <a:t>Warhead: 500Ibs, 1000Ibs, 2000Ibs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x-none"/>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x-none"/>
              <a:t>CDE 1: No restriction</a:t>
            </a:r>
            <a:endParaRPr/>
          </a:p>
          <a:p>
            <a:pPr marL="0" lvl="0" indent="0" algn="l" rtl="0">
              <a:lnSpc>
                <a:spcPct val="100000"/>
              </a:lnSpc>
              <a:spcBef>
                <a:spcPts val="0"/>
              </a:spcBef>
              <a:spcAft>
                <a:spcPts val="0"/>
              </a:spcAft>
              <a:buSzPts val="1100"/>
              <a:buNone/>
            </a:pPr>
            <a:r>
              <a:rPr lang="x-none"/>
              <a:t>CDE 2: Unitary warhead only (no cluster munition), and FAH restrictions to minimize collateral damage</a:t>
            </a:r>
            <a:endParaRPr/>
          </a:p>
          <a:p>
            <a:pPr marL="0" lvl="0" indent="0" algn="l" rtl="0">
              <a:lnSpc>
                <a:spcPct val="100000"/>
              </a:lnSpc>
              <a:spcBef>
                <a:spcPts val="0"/>
              </a:spcBef>
              <a:spcAft>
                <a:spcPts val="0"/>
              </a:spcAft>
              <a:buSzPts val="1100"/>
              <a:buNone/>
            </a:pPr>
            <a:r>
              <a:rPr lang="x-none"/>
              <a:t>CDE 3: PGM, unitary</a:t>
            </a:r>
            <a:endParaRPr/>
          </a:p>
          <a:p>
            <a:pPr marL="0" lvl="0" indent="0" algn="l" rtl="0">
              <a:lnSpc>
                <a:spcPct val="100000"/>
              </a:lnSpc>
              <a:spcBef>
                <a:spcPts val="0"/>
              </a:spcBef>
              <a:spcAft>
                <a:spcPts val="0"/>
              </a:spcAft>
              <a:buSzPts val="1100"/>
              <a:buNone/>
            </a:pPr>
            <a:r>
              <a:rPr lang="x-none"/>
              <a:t>CDE 4: Weaponeering (Fuze setting, FAH, smallest possible bomb)</a:t>
            </a:r>
            <a:endParaRPr/>
          </a:p>
          <a:p>
            <a:pPr marL="0" lvl="0" indent="0" algn="l" rtl="0">
              <a:lnSpc>
                <a:spcPct val="100000"/>
              </a:lnSpc>
              <a:spcBef>
                <a:spcPts val="0"/>
              </a:spcBef>
              <a:spcAft>
                <a:spcPts val="0"/>
              </a:spcAft>
              <a:buSzPts val="1100"/>
              <a:buNone/>
            </a:pPr>
            <a:r>
              <a:rPr lang="x-none"/>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x-none"/>
              <a:t>Location Example: 247˚/ 680ft from DPI 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a:noFill/>
          <a:ln>
            <a:noFill/>
          </a:ln>
        </p:spPr>
        <p:txBody>
          <a:bodyPr spcFirstLastPara="1" wrap="square" lIns="164125" tIns="164125" rIns="164125" bIns="164125" anchor="t" anchorCtr="0">
            <a:normAutofit/>
          </a:bodyPr>
          <a:lstStyle>
            <a:lvl1pPr marL="457200" lvl="0" indent="-431800" algn="ctr">
              <a:lnSpc>
                <a:spcPct val="115000"/>
              </a:lnSpc>
              <a:spcBef>
                <a:spcPts val="0"/>
              </a:spcBef>
              <a:spcAft>
                <a:spcPts val="0"/>
              </a:spcAft>
              <a:buSzPts val="3200"/>
              <a:buChar char="●"/>
              <a:defRPr/>
            </a:lvl1pPr>
            <a:lvl2pPr marL="914400" lvl="1" indent="-387350" algn="ctr">
              <a:lnSpc>
                <a:spcPct val="115000"/>
              </a:lnSpc>
              <a:spcBef>
                <a:spcPts val="0"/>
              </a:spcBef>
              <a:spcAft>
                <a:spcPts val="0"/>
              </a:spcAft>
              <a:buSzPts val="2500"/>
              <a:buChar char="○"/>
              <a:defRPr/>
            </a:lvl2pPr>
            <a:lvl3pPr marL="1371600" lvl="2" indent="-387350" algn="ctr">
              <a:lnSpc>
                <a:spcPct val="115000"/>
              </a:lnSpc>
              <a:spcBef>
                <a:spcPts val="0"/>
              </a:spcBef>
              <a:spcAft>
                <a:spcPts val="0"/>
              </a:spcAft>
              <a:buSzPts val="2500"/>
              <a:buChar char="■"/>
              <a:defRPr/>
            </a:lvl3pPr>
            <a:lvl4pPr marL="1828800" lvl="3" indent="-387350" algn="ctr">
              <a:lnSpc>
                <a:spcPct val="115000"/>
              </a:lnSpc>
              <a:spcBef>
                <a:spcPts val="0"/>
              </a:spcBef>
              <a:spcAft>
                <a:spcPts val="0"/>
              </a:spcAft>
              <a:buSzPts val="2500"/>
              <a:buChar char="●"/>
              <a:defRPr/>
            </a:lvl4pPr>
            <a:lvl5pPr marL="2286000" lvl="4" indent="-387350" algn="ctr">
              <a:lnSpc>
                <a:spcPct val="115000"/>
              </a:lnSpc>
              <a:spcBef>
                <a:spcPts val="0"/>
              </a:spcBef>
              <a:spcAft>
                <a:spcPts val="0"/>
              </a:spcAft>
              <a:buSzPts val="2500"/>
              <a:buChar char="○"/>
              <a:defRPr/>
            </a:lvl5pPr>
            <a:lvl6pPr marL="2743200" lvl="5" indent="-387350" algn="ctr">
              <a:lnSpc>
                <a:spcPct val="115000"/>
              </a:lnSpc>
              <a:spcBef>
                <a:spcPts val="0"/>
              </a:spcBef>
              <a:spcAft>
                <a:spcPts val="0"/>
              </a:spcAft>
              <a:buSzPts val="2500"/>
              <a:buChar char="■"/>
              <a:defRPr/>
            </a:lvl6pPr>
            <a:lvl7pPr marL="3200400" lvl="6" indent="-387350" algn="ctr">
              <a:lnSpc>
                <a:spcPct val="115000"/>
              </a:lnSpc>
              <a:spcBef>
                <a:spcPts val="0"/>
              </a:spcBef>
              <a:spcAft>
                <a:spcPts val="0"/>
              </a:spcAft>
              <a:buSzPts val="2500"/>
              <a:buChar char="●"/>
              <a:defRPr/>
            </a:lvl7pPr>
            <a:lvl8pPr marL="3657600" lvl="7" indent="-387350" algn="ctr">
              <a:lnSpc>
                <a:spcPct val="115000"/>
              </a:lnSpc>
              <a:spcBef>
                <a:spcPts val="0"/>
              </a:spcBef>
              <a:spcAft>
                <a:spcPts val="0"/>
              </a:spcAft>
              <a:buSzPts val="2500"/>
              <a:buChar char="○"/>
              <a:defRPr/>
            </a:lvl8pPr>
            <a:lvl9pPr marL="4114800" lvl="8" indent="-387350" algn="ctr">
              <a:lnSpc>
                <a:spcPct val="115000"/>
              </a:lnSpc>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a:noFill/>
          <a:ln>
            <a:noFill/>
          </a:ln>
        </p:spPr>
        <p:txBody>
          <a:bodyPr spcFirstLastPara="1" wrap="square" lIns="164125" tIns="164125" rIns="164125" bIns="164125" anchor="b" anchorCtr="0">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a:noFill/>
          <a:ln>
            <a:noFill/>
          </a:ln>
        </p:spPr>
        <p:txBody>
          <a:bodyPr spcFirstLastPara="1" wrap="square" lIns="164125" tIns="164125" rIns="164125" bIns="164125" anchor="t" anchorCtr="0">
            <a:normAutofit/>
          </a:bodyPr>
          <a:lstStyle>
            <a:lvl1pPr marL="457200" lvl="0" indent="-368300" algn="l">
              <a:lnSpc>
                <a:spcPct val="115000"/>
              </a:lnSpc>
              <a:spcBef>
                <a:spcPts val="0"/>
              </a:spcBef>
              <a:spcAft>
                <a:spcPts val="0"/>
              </a:spcAft>
              <a:buSzPts val="2200"/>
              <a:buChar char="●"/>
              <a:defRPr sz="22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a:noFill/>
          <a:ln>
            <a:noFill/>
          </a:ln>
        </p:spPr>
        <p:txBody>
          <a:bodyPr spcFirstLastPara="1" wrap="square" lIns="164125" tIns="164125" rIns="164125" bIns="164125" anchor="ctr" anchorCtr="0">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439016" y="2563450"/>
            <a:ext cx="6688800" cy="30813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a:noFill/>
          <a:ln>
            <a:noFill/>
          </a:ln>
        </p:spPr>
        <p:txBody>
          <a:bodyPr spcFirstLastPara="1" wrap="square" lIns="164125" tIns="164125" rIns="164125" bIns="164125" anchor="ctr"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a:noFill/>
          <a:ln>
            <a:noFill/>
          </a:ln>
        </p:spPr>
        <p:txBody>
          <a:bodyPr spcFirstLastPara="1" wrap="square" lIns="164125" tIns="164125" rIns="164125" bIns="164125" anchor="ctr" anchorCtr="0">
            <a:normAutofit/>
          </a:bodyPr>
          <a:lstStyle>
            <a:lvl1pPr marL="457200" lvl="0" indent="-228600" algn="l">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marR="0" lvl="0"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marR="0" lvl="0" indent="-431800" algn="l" rtl="0">
              <a:lnSpc>
                <a:spcPct val="115000"/>
              </a:lnSpc>
              <a:spcBef>
                <a:spcPts val="0"/>
              </a:spcBef>
              <a:spcAft>
                <a:spcPts val="0"/>
              </a:spcAft>
              <a:buClr>
                <a:schemeClr val="dk2"/>
              </a:buClr>
              <a:buSzPts val="3200"/>
              <a:buFont typeface="Arial"/>
              <a:buChar char="●"/>
              <a:defRPr sz="3200" b="0" i="0" u="none" strike="noStrike" cap="none">
                <a:solidFill>
                  <a:schemeClr val="dk2"/>
                </a:solidFill>
                <a:latin typeface="Arial"/>
                <a:ea typeface="Arial"/>
                <a:cs typeface="Arial"/>
                <a:sym typeface="Arial"/>
              </a:defRPr>
            </a:lvl1pPr>
            <a:lvl2pPr marL="914400" marR="0" lvl="1"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2pPr>
            <a:lvl3pPr marL="1371600" marR="0" lvl="2"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3pPr>
            <a:lvl4pPr marL="1828800" marR="0" lvl="3"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4pPr>
            <a:lvl5pPr marL="2286000" marR="0" lvl="4"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5pPr>
            <a:lvl6pPr marL="2743200" marR="0" lvl="5"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6pPr>
            <a:lvl7pPr marL="3200400" marR="0" lvl="6"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7pPr>
            <a:lvl8pPr marL="3657600" marR="0" lvl="7"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8pPr>
            <a:lvl9pPr marL="4114800" marR="0" lvl="8"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49803"/>
              </a:srgbClr>
            </a:outerShdw>
          </a:effectLst>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9300"/>
              <a:buNone/>
            </a:pPr>
            <a:r>
              <a:rPr lang="x-none" sz="6000" b="1"/>
              <a:t>TARGET FOLDER</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x-none" sz="4000"/>
              <a:t>SRNTGT021</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x-none" sz="4000"/>
              <a:t>Apatity Chemical Production Facility, SRN</a:t>
            </a:r>
            <a:endParaRPr sz="400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FF0000"/>
                </a:solidFill>
                <a:latin typeface="Arial"/>
                <a:ea typeface="Arial"/>
                <a:cs typeface="Arial"/>
                <a:sym typeface="Arial"/>
              </a:rPr>
              <a:t> REL TO CJTF-23</a:t>
            </a:r>
            <a:endParaRPr sz="1400" b="1" i="0" u="none" strike="noStrike" cap="non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 REL TO CJTF-23</a:t>
            </a:r>
            <a:endParaRPr/>
          </a:p>
        </p:txBody>
      </p:sp>
      <p:pic>
        <p:nvPicPr>
          <p:cNvPr id="57" name="Google Shape;57;p13" descr="D:\GIT PROJECTS\OPAT-background\Virtual Intelligence Service only logo.PNG"/>
          <p:cNvPicPr preferRelativeResize="0"/>
          <p:nvPr/>
        </p:nvPicPr>
        <p:blipFill rotWithShape="1">
          <a:blip r:embed="rId3">
            <a:alphaModFix/>
          </a:blip>
          <a:srcRect/>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14"/>
        <p:cNvGrpSpPr/>
        <p:nvPr/>
      </p:nvGrpSpPr>
      <p:grpSpPr>
        <a:xfrm>
          <a:off x="0" y="0"/>
          <a:ext cx="0" cy="0"/>
          <a:chOff x="0" y="0"/>
          <a:chExt cx="0" cy="0"/>
        </a:xfrm>
      </p:grpSpPr>
      <p:sp>
        <p:nvSpPr>
          <p:cNvPr id="315" name="Google Shape;315;p22"/>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6500"/>
              <a:buNone/>
            </a:pPr>
            <a:r>
              <a:rPr lang="x-none"/>
              <a:t>BAKCUP SLIDES AFTER THIS</a:t>
            </a:r>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19"/>
        <p:cNvGrpSpPr/>
        <p:nvPr/>
      </p:nvGrpSpPr>
      <p:grpSpPr>
        <a:xfrm>
          <a:off x="0" y="0"/>
          <a:ext cx="0" cy="0"/>
          <a:chOff x="0" y="0"/>
          <a:chExt cx="0" cy="0"/>
        </a:xfrm>
      </p:grpSpPr>
      <p:sp>
        <p:nvSpPr>
          <p:cNvPr id="320" name="Google Shape;320;p23"/>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 name="Google Shape;321;p23"/>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2" name="Google Shape;322;p23"/>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23" name="Google Shape;323;p23"/>
          <p:cNvGrpSpPr/>
          <p:nvPr/>
        </p:nvGrpSpPr>
        <p:grpSpPr>
          <a:xfrm>
            <a:off x="2875975" y="3530000"/>
            <a:ext cx="2533050" cy="1733100"/>
            <a:chOff x="4206025" y="5185225"/>
            <a:chExt cx="2533050" cy="1733100"/>
          </a:xfrm>
        </p:grpSpPr>
        <p:sp>
          <p:nvSpPr>
            <p:cNvPr id="324" name="Google Shape;324;p23"/>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325" name="Google Shape;325;p23"/>
            <p:cNvCxnSpPr>
              <a:stCxn id="324" idx="2"/>
            </p:cNvCxnSpPr>
            <p:nvPr/>
          </p:nvCxnSpPr>
          <p:spPr>
            <a:xfrm>
              <a:off x="5269375" y="5687425"/>
              <a:ext cx="1469700" cy="1230900"/>
            </a:xfrm>
            <a:prstGeom prst="straightConnector1">
              <a:avLst/>
            </a:prstGeom>
            <a:noFill/>
            <a:ln w="19050" cap="flat" cmpd="sng">
              <a:solidFill>
                <a:srgbClr val="000000"/>
              </a:solidFill>
              <a:prstDash val="solid"/>
              <a:round/>
              <a:headEnd type="none" w="sm" len="sm"/>
              <a:tailEnd type="none" w="sm" len="sm"/>
            </a:ln>
          </p:spPr>
        </p:cxnSp>
      </p:grpSp>
      <p:grpSp>
        <p:nvGrpSpPr>
          <p:cNvPr id="326" name="Google Shape;326;p23"/>
          <p:cNvGrpSpPr/>
          <p:nvPr/>
        </p:nvGrpSpPr>
        <p:grpSpPr>
          <a:xfrm>
            <a:off x="2984625" y="7317825"/>
            <a:ext cx="3765900" cy="502200"/>
            <a:chOff x="4162275" y="4096250"/>
            <a:chExt cx="3765900" cy="502200"/>
          </a:xfrm>
        </p:grpSpPr>
        <p:sp>
          <p:nvSpPr>
            <p:cNvPr id="327" name="Google Shape;327;p23"/>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328" name="Google Shape;328;p23"/>
            <p:cNvCxnSpPr>
              <a:stCxn id="327"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sm" len="sm"/>
              <a:tailEnd type="none" w="sm" len="sm"/>
            </a:ln>
          </p:spPr>
        </p:cxnSp>
      </p:grpSp>
      <p:sp>
        <p:nvSpPr>
          <p:cNvPr id="329" name="Google Shape;329;p23"/>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INSTALLATION OUTLINE</a:t>
            </a:r>
            <a:endParaRPr sz="1400" b="1"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FACILITY OUTLINE</a:t>
            </a:r>
            <a:endParaRPr sz="1400" b="1" i="0" u="none" strike="noStrike" cap="none">
              <a:solidFill>
                <a:srgbClr val="000000"/>
              </a:solidFill>
              <a:latin typeface="Arial"/>
              <a:ea typeface="Arial"/>
              <a:cs typeface="Arial"/>
              <a:sym typeface="Arial"/>
            </a:endParaRPr>
          </a:p>
        </p:txBody>
      </p:sp>
      <p:cxnSp>
        <p:nvCxnSpPr>
          <p:cNvPr id="330" name="Google Shape;330;p23"/>
          <p:cNvCxnSpPr/>
          <p:nvPr/>
        </p:nvCxnSpPr>
        <p:spPr>
          <a:xfrm>
            <a:off x="12038150" y="10346023"/>
            <a:ext cx="360000" cy="3600"/>
          </a:xfrm>
          <a:prstGeom prst="straightConnector1">
            <a:avLst/>
          </a:prstGeom>
          <a:noFill/>
          <a:ln w="28575" cap="flat" cmpd="sng">
            <a:solidFill>
              <a:schemeClr val="accent6"/>
            </a:solidFill>
            <a:prstDash val="solid"/>
            <a:round/>
            <a:headEnd type="none" w="sm" len="sm"/>
            <a:tailEnd type="none" w="sm" len="sm"/>
          </a:ln>
        </p:spPr>
      </p:cxnSp>
      <p:cxnSp>
        <p:nvCxnSpPr>
          <p:cNvPr id="331" name="Google Shape;331;p23"/>
          <p:cNvCxnSpPr/>
          <p:nvPr/>
        </p:nvCxnSpPr>
        <p:spPr>
          <a:xfrm>
            <a:off x="12038150" y="10554896"/>
            <a:ext cx="360000" cy="3600"/>
          </a:xfrm>
          <a:prstGeom prst="straightConnector1">
            <a:avLst/>
          </a:prstGeom>
          <a:noFill/>
          <a:ln w="28575" cap="flat" cmpd="sng">
            <a:solidFill>
              <a:srgbClr val="9E9E9E"/>
            </a:solidFill>
            <a:prstDash val="solid"/>
            <a:round/>
            <a:headEnd type="none" w="sm" len="sm"/>
            <a:tailEnd type="none" w="sm" len="sm"/>
          </a:ln>
        </p:spPr>
      </p:cxnSp>
      <p:sp>
        <p:nvSpPr>
          <p:cNvPr id="332" name="Google Shape;332;p23"/>
          <p:cNvSpPr txBox="1"/>
          <p:nvPr/>
        </p:nvSpPr>
        <p:spPr>
          <a:xfrm>
            <a:off x="2450786" y="385601"/>
            <a:ext cx="664656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COLLOCATED FACILITY GRAPHIC</a:t>
            </a:r>
            <a:r>
              <a:rPr lang="x-none" sz="2000" b="1" i="0" u="none" strike="noStrike" cap="none">
                <a:solidFill>
                  <a:schemeClr val="dk1"/>
                </a:solidFill>
                <a:latin typeface="Arial"/>
                <a:ea typeface="Arial"/>
                <a:cs typeface="Arial"/>
                <a:sym typeface="Arial"/>
              </a:rPr>
              <a:t> [X]</a:t>
            </a:r>
            <a:endParaRPr sz="2000" b="1" i="0" u="none" strike="noStrike" cap="none">
              <a:solidFill>
                <a:srgbClr val="000000"/>
              </a:solidFill>
              <a:latin typeface="Arial"/>
              <a:ea typeface="Arial"/>
              <a:cs typeface="Arial"/>
              <a:sym typeface="Arial"/>
            </a:endParaRPr>
          </a:p>
        </p:txBody>
      </p:sp>
      <p:grpSp>
        <p:nvGrpSpPr>
          <p:cNvPr id="333" name="Google Shape;333;p23"/>
          <p:cNvGrpSpPr/>
          <p:nvPr/>
        </p:nvGrpSpPr>
        <p:grpSpPr>
          <a:xfrm>
            <a:off x="1" y="0"/>
            <a:ext cx="15119349" cy="1980670"/>
            <a:chOff x="1" y="0"/>
            <a:chExt cx="15119349" cy="1980670"/>
          </a:xfrm>
        </p:grpSpPr>
        <p:sp>
          <p:nvSpPr>
            <p:cNvPr id="334" name="Google Shape;334;p23"/>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35" name="Google Shape;335;p23"/>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36" name="Google Shape;336;p23"/>
            <p:cNvGrpSpPr/>
            <p:nvPr/>
          </p:nvGrpSpPr>
          <p:grpSpPr>
            <a:xfrm>
              <a:off x="1" y="0"/>
              <a:ext cx="15119349" cy="1921524"/>
              <a:chOff x="1" y="-1616"/>
              <a:chExt cx="15119349" cy="1921524"/>
            </a:xfrm>
          </p:grpSpPr>
          <p:sp>
            <p:nvSpPr>
              <p:cNvPr id="337" name="Google Shape;337;p23"/>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 name="Google Shape;338;p23"/>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 name="Google Shape;339;p23"/>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23"/>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23"/>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23"/>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43" name="Google Shape;343;p23"/>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44" name="Google Shape;344;p23"/>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45" name="Google Shape;345;p23"/>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46" name="Google Shape;346;p23"/>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47" name="Google Shape;347;p23"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48" name="Google Shape;348;p23"/>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52"/>
        <p:cNvGrpSpPr/>
        <p:nvPr/>
      </p:nvGrpSpPr>
      <p:grpSpPr>
        <a:xfrm>
          <a:off x="0" y="0"/>
          <a:ext cx="0" cy="0"/>
          <a:chOff x="0" y="0"/>
          <a:chExt cx="0" cy="0"/>
        </a:xfrm>
      </p:grpSpPr>
      <p:sp>
        <p:nvSpPr>
          <p:cNvPr id="353" name="Google Shape;353;p24"/>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24"/>
          <p:cNvSpPr txBox="1"/>
          <p:nvPr/>
        </p:nvSpPr>
        <p:spPr>
          <a:xfrm>
            <a:off x="2463282" y="387681"/>
            <a:ext cx="66680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INSTALLATION OUTLINE GRAPHIC [X]</a:t>
            </a:r>
            <a:endParaRPr/>
          </a:p>
        </p:txBody>
      </p:sp>
      <p:grpSp>
        <p:nvGrpSpPr>
          <p:cNvPr id="355" name="Google Shape;355;p24"/>
          <p:cNvGrpSpPr/>
          <p:nvPr/>
        </p:nvGrpSpPr>
        <p:grpSpPr>
          <a:xfrm>
            <a:off x="14284518" y="2184201"/>
            <a:ext cx="559046" cy="692832"/>
            <a:chOff x="15526400" y="3343535"/>
            <a:chExt cx="1172983" cy="1324523"/>
          </a:xfrm>
        </p:grpSpPr>
        <p:sp>
          <p:nvSpPr>
            <p:cNvPr id="356" name="Google Shape;356;p2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24"/>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358" name="Google Shape;358;p24"/>
          <p:cNvGrpSpPr/>
          <p:nvPr/>
        </p:nvGrpSpPr>
        <p:grpSpPr>
          <a:xfrm>
            <a:off x="1" y="0"/>
            <a:ext cx="15119349" cy="1980670"/>
            <a:chOff x="1" y="0"/>
            <a:chExt cx="15119349" cy="1980670"/>
          </a:xfrm>
        </p:grpSpPr>
        <p:sp>
          <p:nvSpPr>
            <p:cNvPr id="359" name="Google Shape;359;p24"/>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60" name="Google Shape;360;p24"/>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61" name="Google Shape;361;p24"/>
            <p:cNvGrpSpPr/>
            <p:nvPr/>
          </p:nvGrpSpPr>
          <p:grpSpPr>
            <a:xfrm>
              <a:off x="1" y="0"/>
              <a:ext cx="15119349" cy="1921524"/>
              <a:chOff x="1" y="-1616"/>
              <a:chExt cx="15119349" cy="1921524"/>
            </a:xfrm>
          </p:grpSpPr>
          <p:sp>
            <p:nvSpPr>
              <p:cNvPr id="362" name="Google Shape;362;p24"/>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3" name="Google Shape;363;p24"/>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24"/>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4"/>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4"/>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24"/>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68" name="Google Shape;368;p24"/>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69" name="Google Shape;369;p24"/>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70" name="Google Shape;370;p24"/>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71" name="Google Shape;371;p24"/>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72" name="Google Shape;372;p24"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73" name="Google Shape;373;p24"/>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grpSp>
        <p:nvGrpSpPr>
          <p:cNvPr id="378" name="Google Shape;378;p25"/>
          <p:cNvGrpSpPr/>
          <p:nvPr/>
        </p:nvGrpSpPr>
        <p:grpSpPr>
          <a:xfrm>
            <a:off x="2731650" y="3637400"/>
            <a:ext cx="3315750" cy="2171100"/>
            <a:chOff x="3452100" y="4683025"/>
            <a:chExt cx="3315750" cy="2171100"/>
          </a:xfrm>
        </p:grpSpPr>
        <p:sp>
          <p:nvSpPr>
            <p:cNvPr id="379" name="Google Shape;379;p25"/>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XXXXCDXXXX/CDX01</a:t>
              </a:r>
              <a:endParaRPr sz="1400" b="1" i="0" u="none" strike="noStrike" cap="none">
                <a:solidFill>
                  <a:schemeClr val="dk1"/>
                </a:solidFill>
                <a:latin typeface="Arial"/>
                <a:ea typeface="Arial"/>
                <a:cs typeface="Arial"/>
                <a:sym typeface="Arial"/>
              </a:endParaRPr>
            </a:p>
          </p:txBody>
        </p:sp>
        <p:cxnSp>
          <p:nvCxnSpPr>
            <p:cNvPr id="380" name="Google Shape;380;p25"/>
            <p:cNvCxnSpPr>
              <a:stCxn id="379" idx="2"/>
            </p:cNvCxnSpPr>
            <p:nvPr/>
          </p:nvCxnSpPr>
          <p:spPr>
            <a:xfrm>
              <a:off x="4515450" y="5185225"/>
              <a:ext cx="2252400" cy="1668900"/>
            </a:xfrm>
            <a:prstGeom prst="straightConnector1">
              <a:avLst/>
            </a:prstGeom>
            <a:noFill/>
            <a:ln w="19050" cap="flat" cmpd="sng">
              <a:solidFill>
                <a:srgbClr val="000000"/>
              </a:solidFill>
              <a:prstDash val="solid"/>
              <a:round/>
              <a:headEnd type="none" w="sm" len="sm"/>
              <a:tailEnd type="none" w="sm" len="sm"/>
            </a:ln>
          </p:spPr>
        </p:cxnSp>
      </p:grpSp>
      <p:sp>
        <p:nvSpPr>
          <p:cNvPr id="381" name="Google Shape;381;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 name="Google Shape;382;p25"/>
          <p:cNvSpPr txBox="1"/>
          <p:nvPr/>
        </p:nvSpPr>
        <p:spPr>
          <a:xfrm>
            <a:off x="2429057" y="377451"/>
            <a:ext cx="75595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COLLOCATED FACILITY GRAPHIC [X]</a:t>
            </a:r>
            <a:endParaRPr/>
          </a:p>
        </p:txBody>
      </p:sp>
      <p:grpSp>
        <p:nvGrpSpPr>
          <p:cNvPr id="383" name="Google Shape;383;p25"/>
          <p:cNvGrpSpPr/>
          <p:nvPr/>
        </p:nvGrpSpPr>
        <p:grpSpPr>
          <a:xfrm>
            <a:off x="14195180" y="2629410"/>
            <a:ext cx="559046" cy="692832"/>
            <a:chOff x="15526400" y="3343535"/>
            <a:chExt cx="1172983" cy="1324523"/>
          </a:xfrm>
        </p:grpSpPr>
        <p:sp>
          <p:nvSpPr>
            <p:cNvPr id="384" name="Google Shape;384;p25"/>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386" name="Google Shape;386;p25"/>
          <p:cNvGrpSpPr/>
          <p:nvPr/>
        </p:nvGrpSpPr>
        <p:grpSpPr>
          <a:xfrm>
            <a:off x="1" y="0"/>
            <a:ext cx="15119349" cy="1980670"/>
            <a:chOff x="1" y="0"/>
            <a:chExt cx="15119349" cy="1980670"/>
          </a:xfrm>
        </p:grpSpPr>
        <p:sp>
          <p:nvSpPr>
            <p:cNvPr id="387" name="Google Shape;387;p25"/>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88" name="Google Shape;388;p25"/>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89" name="Google Shape;389;p25"/>
            <p:cNvGrpSpPr/>
            <p:nvPr/>
          </p:nvGrpSpPr>
          <p:grpSpPr>
            <a:xfrm>
              <a:off x="1" y="0"/>
              <a:ext cx="15119349" cy="1921524"/>
              <a:chOff x="1" y="-1616"/>
              <a:chExt cx="15119349" cy="1921524"/>
            </a:xfrm>
          </p:grpSpPr>
          <p:sp>
            <p:nvSpPr>
              <p:cNvPr id="390" name="Google Shape;390;p25"/>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1" name="Google Shape;391;p25"/>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 name="Google Shape;392;p25"/>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3" name="Google Shape;393;p25"/>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4" name="Google Shape;394;p25"/>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5" name="Google Shape;395;p25"/>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96" name="Google Shape;396;p25"/>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97" name="Google Shape;397;p25"/>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98" name="Google Shape;398;p25"/>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99" name="Google Shape;399;p25"/>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00" name="Google Shape;400;p25"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01" name="Google Shape;401;p25"/>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grpSp>
        <p:nvGrpSpPr>
          <p:cNvPr id="406" name="Google Shape;406;p26"/>
          <p:cNvGrpSpPr/>
          <p:nvPr/>
        </p:nvGrpSpPr>
        <p:grpSpPr>
          <a:xfrm>
            <a:off x="5433300" y="3550225"/>
            <a:ext cx="3186600" cy="2358900"/>
            <a:chOff x="3452100" y="4159825"/>
            <a:chExt cx="3186600" cy="2358900"/>
          </a:xfrm>
        </p:grpSpPr>
        <p:sp>
          <p:nvSpPr>
            <p:cNvPr id="407" name="Google Shape;407;p26"/>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08" name="Google Shape;408;p26"/>
            <p:cNvCxnSpPr>
              <a:stCxn id="407"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grpSp>
        <p:nvGrpSpPr>
          <p:cNvPr id="409" name="Google Shape;409;p26"/>
          <p:cNvGrpSpPr/>
          <p:nvPr/>
        </p:nvGrpSpPr>
        <p:grpSpPr>
          <a:xfrm>
            <a:off x="1959275" y="7481450"/>
            <a:ext cx="4573200" cy="1025400"/>
            <a:chOff x="1959275" y="7481450"/>
            <a:chExt cx="4573200" cy="1025400"/>
          </a:xfrm>
        </p:grpSpPr>
        <p:sp>
          <p:nvSpPr>
            <p:cNvPr id="410" name="Google Shape;410;p26"/>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11" name="Google Shape;411;p26"/>
            <p:cNvCxnSpPr>
              <a:stCxn id="4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sm" len="sm"/>
              <a:tailEnd type="none" w="sm" len="sm"/>
            </a:ln>
          </p:spPr>
        </p:cxnSp>
      </p:grpSp>
      <p:sp>
        <p:nvSpPr>
          <p:cNvPr id="412" name="Google Shape;412;p2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13" name="Google Shape;413;p26"/>
          <p:cNvGrpSpPr/>
          <p:nvPr/>
        </p:nvGrpSpPr>
        <p:grpSpPr>
          <a:xfrm>
            <a:off x="1" y="0"/>
            <a:ext cx="15119349" cy="1980670"/>
            <a:chOff x="1" y="0"/>
            <a:chExt cx="15119349" cy="1980670"/>
          </a:xfrm>
        </p:grpSpPr>
        <p:sp>
          <p:nvSpPr>
            <p:cNvPr id="414" name="Google Shape;414;p26"/>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15" name="Google Shape;415;p26"/>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16" name="Google Shape;416;p26"/>
            <p:cNvGrpSpPr/>
            <p:nvPr/>
          </p:nvGrpSpPr>
          <p:grpSpPr>
            <a:xfrm>
              <a:off x="1" y="0"/>
              <a:ext cx="15119349" cy="1921524"/>
              <a:chOff x="1" y="-1616"/>
              <a:chExt cx="15119349" cy="1921524"/>
            </a:xfrm>
          </p:grpSpPr>
          <p:sp>
            <p:nvSpPr>
              <p:cNvPr id="417" name="Google Shape;417;p26"/>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8" name="Google Shape;418;p26"/>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 name="Google Shape;419;p26"/>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0" name="Google Shape;420;p26"/>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1" name="Google Shape;421;p26"/>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2" name="Google Shape;422;p26"/>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23" name="Google Shape;423;p26"/>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24" name="Google Shape;424;p26"/>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25" name="Google Shape;425;p26"/>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26" name="Google Shape;426;p26"/>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27" name="Google Shape;427;p26"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28" name="Google Shape;428;p26"/>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29" name="Google Shape;429;p26"/>
          <p:cNvSpPr txBox="1"/>
          <p:nvPr/>
        </p:nvSpPr>
        <p:spPr>
          <a:xfrm>
            <a:off x="2463282" y="356146"/>
            <a:ext cx="53254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GRAPHIC [X]</a:t>
            </a:r>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grpSp>
        <p:nvGrpSpPr>
          <p:cNvPr id="434" name="Google Shape;434;p27"/>
          <p:cNvGrpSpPr/>
          <p:nvPr/>
        </p:nvGrpSpPr>
        <p:grpSpPr>
          <a:xfrm>
            <a:off x="4979550" y="4412225"/>
            <a:ext cx="3925350" cy="1236300"/>
            <a:chOff x="4979550" y="4412225"/>
            <a:chExt cx="3925350" cy="1236300"/>
          </a:xfrm>
        </p:grpSpPr>
        <p:cxnSp>
          <p:nvCxnSpPr>
            <p:cNvPr id="435" name="Google Shape;435;p27"/>
            <p:cNvCxnSpPr>
              <a:stCxn id="436" idx="3"/>
              <a:endCxn id="437"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436" name="Google Shape;436;p27"/>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SPLIT 1 OF 2</a:t>
              </a:r>
              <a:endParaRPr sz="1400" b="1" i="0" u="none" strike="noStrike" cap="none">
                <a:solidFill>
                  <a:schemeClr val="dk1"/>
                </a:solidFill>
                <a:latin typeface="Arial"/>
                <a:ea typeface="Arial"/>
                <a:cs typeface="Arial"/>
                <a:sym typeface="Arial"/>
              </a:endParaRPr>
            </a:p>
          </p:txBody>
        </p:sp>
        <p:sp>
          <p:nvSpPr>
            <p:cNvPr id="437" name="Google Shape;437;p27"/>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8" name="Google Shape;438;p27"/>
          <p:cNvGrpSpPr/>
          <p:nvPr/>
        </p:nvGrpSpPr>
        <p:grpSpPr>
          <a:xfrm>
            <a:off x="3071075" y="6504250"/>
            <a:ext cx="3925350" cy="1236300"/>
            <a:chOff x="4979550" y="4412225"/>
            <a:chExt cx="3925350" cy="1236300"/>
          </a:xfrm>
        </p:grpSpPr>
        <p:cxnSp>
          <p:nvCxnSpPr>
            <p:cNvPr id="439" name="Google Shape;439;p27"/>
            <p:cNvCxnSpPr>
              <a:stCxn id="440" idx="3"/>
              <a:endCxn id="441"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440" name="Google Shape;440;p27"/>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SPLIT 2 OF 2</a:t>
              </a:r>
              <a:endParaRPr sz="1400" b="1" i="0" u="none" strike="noStrike" cap="none">
                <a:solidFill>
                  <a:schemeClr val="dk1"/>
                </a:solidFill>
                <a:latin typeface="Arial"/>
                <a:ea typeface="Arial"/>
                <a:cs typeface="Arial"/>
                <a:sym typeface="Arial"/>
              </a:endParaRPr>
            </a:p>
          </p:txBody>
        </p:sp>
        <p:sp>
          <p:nvSpPr>
            <p:cNvPr id="441" name="Google Shape;441;p27"/>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2" name="Google Shape;442;p2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3" name="Google Shape;443;p27"/>
          <p:cNvSpPr txBox="1"/>
          <p:nvPr/>
        </p:nvSpPr>
        <p:spPr>
          <a:xfrm>
            <a:off x="2443046" y="321938"/>
            <a:ext cx="667368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SPLIT REFERENCE</a:t>
            </a:r>
            <a:endParaRPr/>
          </a:p>
        </p:txBody>
      </p:sp>
      <p:grpSp>
        <p:nvGrpSpPr>
          <p:cNvPr id="444" name="Google Shape;444;p27"/>
          <p:cNvGrpSpPr/>
          <p:nvPr/>
        </p:nvGrpSpPr>
        <p:grpSpPr>
          <a:xfrm>
            <a:off x="1" y="0"/>
            <a:ext cx="15119349" cy="1980670"/>
            <a:chOff x="1" y="0"/>
            <a:chExt cx="15119349" cy="1980670"/>
          </a:xfrm>
        </p:grpSpPr>
        <p:sp>
          <p:nvSpPr>
            <p:cNvPr id="445" name="Google Shape;445;p27"/>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46" name="Google Shape;446;p27"/>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47" name="Google Shape;447;p27"/>
            <p:cNvGrpSpPr/>
            <p:nvPr/>
          </p:nvGrpSpPr>
          <p:grpSpPr>
            <a:xfrm>
              <a:off x="1" y="0"/>
              <a:ext cx="15119349" cy="1921524"/>
              <a:chOff x="1" y="-1616"/>
              <a:chExt cx="15119349" cy="1921524"/>
            </a:xfrm>
          </p:grpSpPr>
          <p:sp>
            <p:nvSpPr>
              <p:cNvPr id="448" name="Google Shape;448;p27"/>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9" name="Google Shape;449;p27"/>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0" name="Google Shape;450;p27"/>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27"/>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 name="Google Shape;452;p27"/>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3" name="Google Shape;453;p27"/>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4" name="Google Shape;454;p27"/>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55" name="Google Shape;455;p27"/>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56" name="Google Shape;456;p27"/>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57" name="Google Shape;457;p27"/>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58" name="Google Shape;458;p27"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59" name="Google Shape;459;p27"/>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63"/>
        <p:cNvGrpSpPr/>
        <p:nvPr/>
      </p:nvGrpSpPr>
      <p:grpSpPr>
        <a:xfrm>
          <a:off x="0" y="0"/>
          <a:ext cx="0" cy="0"/>
          <a:chOff x="0" y="0"/>
          <a:chExt cx="0" cy="0"/>
        </a:xfrm>
      </p:grpSpPr>
      <p:grpSp>
        <p:nvGrpSpPr>
          <p:cNvPr id="464" name="Google Shape;464;p28"/>
          <p:cNvGrpSpPr/>
          <p:nvPr/>
        </p:nvGrpSpPr>
        <p:grpSpPr>
          <a:xfrm>
            <a:off x="3753425" y="3342425"/>
            <a:ext cx="3186600" cy="2358900"/>
            <a:chOff x="3452100" y="4159825"/>
            <a:chExt cx="3186600" cy="2358900"/>
          </a:xfrm>
        </p:grpSpPr>
        <p:sp>
          <p:nvSpPr>
            <p:cNvPr id="465" name="Google Shape;465;p28"/>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66" name="Google Shape;466;p28"/>
            <p:cNvCxnSpPr>
              <a:stCxn id="465"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sp>
        <p:nvSpPr>
          <p:cNvPr id="467" name="Google Shape;467;p28"/>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8" name="Google Shape;468;p28"/>
          <p:cNvSpPr txBox="1"/>
          <p:nvPr/>
        </p:nvSpPr>
        <p:spPr>
          <a:xfrm>
            <a:off x="2429057" y="387484"/>
            <a:ext cx="670489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GRAPHIC SPLIT [X] OF [X]</a:t>
            </a:r>
            <a:endParaRPr/>
          </a:p>
        </p:txBody>
      </p:sp>
      <p:grpSp>
        <p:nvGrpSpPr>
          <p:cNvPr id="469" name="Google Shape;469;p28"/>
          <p:cNvGrpSpPr/>
          <p:nvPr/>
        </p:nvGrpSpPr>
        <p:grpSpPr>
          <a:xfrm>
            <a:off x="1" y="0"/>
            <a:ext cx="15119349" cy="1980670"/>
            <a:chOff x="1" y="0"/>
            <a:chExt cx="15119349" cy="1980670"/>
          </a:xfrm>
        </p:grpSpPr>
        <p:sp>
          <p:nvSpPr>
            <p:cNvPr id="470" name="Google Shape;470;p28"/>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71" name="Google Shape;471;p28"/>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72" name="Google Shape;472;p28"/>
            <p:cNvGrpSpPr/>
            <p:nvPr/>
          </p:nvGrpSpPr>
          <p:grpSpPr>
            <a:xfrm>
              <a:off x="1" y="0"/>
              <a:ext cx="15119349" cy="1921524"/>
              <a:chOff x="1" y="-1616"/>
              <a:chExt cx="15119349" cy="1921524"/>
            </a:xfrm>
          </p:grpSpPr>
          <p:sp>
            <p:nvSpPr>
              <p:cNvPr id="473" name="Google Shape;473;p28"/>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4" name="Google Shape;474;p28"/>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5" name="Google Shape;475;p28"/>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6" name="Google Shape;476;p28"/>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7" name="Google Shape;477;p28"/>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8" name="Google Shape;478;p28"/>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79" name="Google Shape;479;p28"/>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80" name="Google Shape;480;p28"/>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81" name="Google Shape;481;p28"/>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82" name="Google Shape;482;p28"/>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83" name="Google Shape;483;p28"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84" name="Google Shape;484;p28"/>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88"/>
        <p:cNvGrpSpPr/>
        <p:nvPr/>
      </p:nvGrpSpPr>
      <p:grpSpPr>
        <a:xfrm>
          <a:off x="0" y="0"/>
          <a:ext cx="0" cy="0"/>
          <a:chOff x="0" y="0"/>
          <a:chExt cx="0" cy="0"/>
        </a:xfrm>
      </p:grpSpPr>
      <p:sp>
        <p:nvSpPr>
          <p:cNvPr id="489" name="Google Shape;489;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ACRONYMS</a:t>
            </a:r>
            <a:endParaRPr sz="4200" b="1" i="0" u="sng" strike="noStrike" cap="none">
              <a:solidFill>
                <a:schemeClr val="dk1"/>
              </a:solidFill>
              <a:latin typeface="Arial"/>
              <a:ea typeface="Arial"/>
              <a:cs typeface="Arial"/>
              <a:sym typeface="Arial"/>
            </a:endParaRPr>
          </a:p>
        </p:txBody>
      </p:sp>
      <p:graphicFrame>
        <p:nvGraphicFramePr>
          <p:cNvPr id="490" name="Google Shape;490;p29"/>
          <p:cNvGraphicFramePr/>
          <p:nvPr/>
        </p:nvGraphicFramePr>
        <p:xfrm>
          <a:off x="952500" y="2088750"/>
          <a:ext cx="3000000" cy="3000000"/>
        </p:xfrm>
        <a:graphic>
          <a:graphicData uri="http://schemas.openxmlformats.org/drawingml/2006/table">
            <a:tbl>
              <a:tblPr>
                <a:noFill/>
                <a:tableStyleId>{B1E86BAB-5F1E-488C-8255-B588E5144497}</a:tableStyleId>
              </a:tblPr>
              <a:tblGrid>
                <a:gridCol w="2170925"/>
                <a:gridCol w="3284625"/>
                <a:gridCol w="7759450"/>
              </a:tblGrid>
              <a:tr h="520700">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ACRONYM</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MEANING</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BE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Basic Encyclopedia Number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Alpha/numeric code unique to an installation for incorporation within various national and tactical systems.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CATCODE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Category 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The data Element that classifies the function and purpose of an installation or a facility.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MIDB</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Modernized Integrated Database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 database comprised of information on facilities of military significance, military forces, and related equipment. </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ICOD</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Intelligence Cut Off Date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The date of the latest intelligence data inputted to a feature.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DOI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Date of Image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Date on which a geospatial or intelligence-related image was captured.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Critical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An element of an entity or object that enables it to perform its primary function.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PV CHAR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Physical Vulnerability Characteristic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Standardized alphanumeric code describing the physical and structural properties of a target.</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JDPI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Joint Desired Point of Impact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 unique, alphanumeric coded aimpoint identified by a three dimensional mensurated point. It represents a weapon or capability desired point of impact or penetration.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Circular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90 percent confidence level in the horizontal plane.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LE90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Linear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200" u="none" strike="noStrike" cap="none">
                          <a:solidFill>
                            <a:schemeClr val="dk1"/>
                          </a:solidFill>
                        </a:rPr>
                        <a:t>90 percent confidence level in the vertical dimension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MSL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Mean Sea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Elevation above Earth reference geoid.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AGL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Above Ground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Elevation above ground surface.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NCC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Nearest Collateral Concern</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Closest non-targeted structure, area, or entity near a planned point of impact that may be at risk of unintended damage during a military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Collateral effects radius</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Radius within which collateral damage might happen based on the weapon's characteristics, the target environment, and other operational factors.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Collateral damage estimate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Systematic process used in military targeting to evaluate the potential for unintended damage or harm to non-combatant entities, structures, or personnel as a result of a planned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No Strike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Specific entities, locations, or objects that are protected from intentional targeting under the Law of Armed Conflict (LOAC) or by operational policy.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91" name="Google Shape;491;p29">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95"/>
        <p:cNvGrpSpPr/>
        <p:nvPr/>
      </p:nvGrpSpPr>
      <p:grpSpPr>
        <a:xfrm>
          <a:off x="0" y="0"/>
          <a:ext cx="0" cy="0"/>
          <a:chOff x="0" y="0"/>
          <a:chExt cx="0" cy="0"/>
        </a:xfrm>
      </p:grpSpPr>
      <p:sp>
        <p:nvSpPr>
          <p:cNvPr id="496" name="Google Shape;496;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TARGET CATEGORIES</a:t>
            </a:r>
            <a:endParaRPr sz="4200" b="1" i="0" u="sng" strike="noStrike" cap="none">
              <a:solidFill>
                <a:schemeClr val="dk1"/>
              </a:solidFill>
              <a:latin typeface="Arial"/>
              <a:ea typeface="Arial"/>
              <a:cs typeface="Arial"/>
              <a:sym typeface="Arial"/>
            </a:endParaRPr>
          </a:p>
        </p:txBody>
      </p:sp>
      <p:pic>
        <p:nvPicPr>
          <p:cNvPr id="497" name="Google Shape;497;p30">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498" name="Google Shape;498;p30"/>
          <p:cNvGraphicFramePr/>
          <p:nvPr/>
        </p:nvGraphicFramePr>
        <p:xfrm>
          <a:off x="5158846" y="3058866"/>
          <a:ext cx="3000000" cy="3000000"/>
        </p:xfrm>
        <a:graphic>
          <a:graphicData uri="http://schemas.openxmlformats.org/drawingml/2006/table">
            <a:tbl>
              <a:tblPr>
                <a:noFill/>
                <a:tableStyleId>{98FE5705-2973-47DD-98FF-63DD8A645D78}</a:tableStyleId>
              </a:tblPr>
              <a:tblGrid>
                <a:gridCol w="888400"/>
                <a:gridCol w="3912200"/>
              </a:tblGrid>
              <a:tr h="180975">
                <a:tc gridSpan="2">
                  <a:txBody>
                    <a:bodyPr/>
                    <a:lstStyle/>
                    <a:p>
                      <a:pPr marL="0" marR="0" lvl="0" indent="0" algn="ctr"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TARGET 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hMerge="1">
                  <a:txBody>
                    <a:bodyPr/>
                    <a:lstStyle/>
                    <a:p>
                      <a:endParaRPr lang="nb-NO"/>
                    </a:p>
                  </a:txBody>
                  <a:tcPr/>
                </a:tc>
              </a:tr>
              <a:tr h="190500">
                <a:tc>
                  <a:txBody>
                    <a:bodyPr/>
                    <a:lstStyle/>
                    <a:p>
                      <a:pPr marL="0" marR="0" lvl="0" indent="0" algn="l"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TYPE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r>
              <a:tr h="20002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Weapons of Mass destruction (Nuclear, Biological, Chemical)</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Command, Control and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Airforces and airfields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Air Defence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5</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Ground forces and facilities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6</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Naval forces and ports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7</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Petroleum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8</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Electric power</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9</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Military production, supply and storage (Military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10</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Transportation / lines of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Political leadership</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Media</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Industry (Civilian)</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Infrastructure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02"/>
        <p:cNvGrpSpPr/>
        <p:nvPr/>
      </p:nvGrpSpPr>
      <p:grpSpPr>
        <a:xfrm>
          <a:off x="0" y="0"/>
          <a:ext cx="0" cy="0"/>
          <a:chOff x="0" y="0"/>
          <a:chExt cx="0" cy="0"/>
        </a:xfrm>
      </p:grpSpPr>
      <p:sp>
        <p:nvSpPr>
          <p:cNvPr id="503" name="Google Shape;503;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DESIRED EFFECTS</a:t>
            </a:r>
            <a:endParaRPr sz="4200" b="1" i="0" u="sng" strike="noStrike" cap="none">
              <a:solidFill>
                <a:schemeClr val="dk1"/>
              </a:solidFill>
              <a:latin typeface="Arial"/>
              <a:ea typeface="Arial"/>
              <a:cs typeface="Arial"/>
              <a:sym typeface="Arial"/>
            </a:endParaRPr>
          </a:p>
        </p:txBody>
      </p:sp>
      <p:graphicFrame>
        <p:nvGraphicFramePr>
          <p:cNvPr id="504" name="Google Shape;504;p31"/>
          <p:cNvGraphicFramePr/>
          <p:nvPr/>
        </p:nvGraphicFramePr>
        <p:xfrm>
          <a:off x="952500" y="2088750"/>
          <a:ext cx="3000000" cy="3000000"/>
        </p:xfrm>
        <a:graphic>
          <a:graphicData uri="http://schemas.openxmlformats.org/drawingml/2006/table">
            <a:tbl>
              <a:tblPr>
                <a:noFill/>
                <a:tableStyleId>{B1E86BAB-5F1E-488C-8255-B588E5144497}</a:tableStyleId>
              </a:tblPr>
              <a:tblGrid>
                <a:gridCol w="2727775"/>
                <a:gridCol w="781375"/>
                <a:gridCol w="9705850"/>
              </a:tblGrid>
              <a:tr h="520700">
                <a:tc gridSpan="3">
                  <a:txBody>
                    <a:bodyPr/>
                    <a:lstStyle/>
                    <a:p>
                      <a:pPr marL="0" marR="0" lvl="0" indent="0" algn="l" rtl="0">
                        <a:lnSpc>
                          <a:spcPct val="100000"/>
                        </a:lnSpc>
                        <a:spcBef>
                          <a:spcPts val="0"/>
                        </a:spcBef>
                        <a:spcAft>
                          <a:spcPts val="0"/>
                        </a:spcAft>
                        <a:buClr>
                          <a:srgbClr val="000000"/>
                        </a:buClr>
                        <a:buSzPts val="1600"/>
                        <a:buFont typeface="Arial"/>
                        <a:buNone/>
                      </a:pPr>
                      <a:r>
                        <a:rPr lang="x-none" sz="1600" u="sng" strike="noStrike" cap="none">
                          <a:solidFill>
                            <a:schemeClr val="dk1"/>
                          </a:solidFill>
                        </a:rPr>
                        <a:t>Definition:</a:t>
                      </a:r>
                      <a:r>
                        <a:rPr lang="x-none" sz="1600" u="none" strike="noStrike" cap="none">
                          <a:solidFill>
                            <a:schemeClr val="dk1"/>
                          </a:solidFill>
                        </a:rPr>
                        <a:t> destructive effects available upon detonation of a weapon.</a:t>
                      </a:r>
                      <a:endParaRPr sz="1600" u="none" strike="noStrike" cap="none">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r>
              <a:tr h="520700">
                <a:tc gridSpan="2">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KILL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BLAST</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FRAGMENTATION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dispersal of shrapnel or debris from an exploding munition. Fragments are propelled outward at high velocity, targeting personnel, equipment, and light structures in the area of effect.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PENETRATION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INCENDIARY</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CRATERING</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formation of a crater in the ground caused by the impact or detonation of a munition. Cratering disrupts mobility and operations, damaging roads, runways, or creating obstacles in the battlefield.</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PERFORATION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EARTH SHOCK</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NUCLEAR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THERMAL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intense heat and light energy emitted by an explosion, especially in nuclear detonations. Thermal radiation causes burns, ignites materials, and can create secondary fires in the target area.</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bl>
          </a:graphicData>
        </a:graphic>
      </p:graphicFrame>
      <p:pic>
        <p:nvPicPr>
          <p:cNvPr id="505" name="Google Shape;505;p31">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59937" y="2529091"/>
            <a:ext cx="14799476" cy="7788571"/>
          </a:xfrm>
          <a:prstGeom prst="rect">
            <a:avLst/>
          </a:prstGeom>
          <a:noFill/>
          <a:ln>
            <a:noFill/>
          </a:ln>
        </p:spPr>
      </p:pic>
      <p:cxnSp>
        <p:nvCxnSpPr>
          <p:cNvPr id="63" name="Google Shape;63;p14"/>
          <p:cNvCxnSpPr>
            <a:stCxn id="64" idx="2"/>
          </p:cNvCxnSpPr>
          <p:nvPr/>
        </p:nvCxnSpPr>
        <p:spPr>
          <a:xfrm>
            <a:off x="6017075" y="6298050"/>
            <a:ext cx="3493500" cy="1487400"/>
          </a:xfrm>
          <a:prstGeom prst="straightConnector1">
            <a:avLst/>
          </a:prstGeom>
          <a:noFill/>
          <a:ln w="19050" cap="flat" cmpd="sng">
            <a:solidFill>
              <a:schemeClr val="dk1"/>
            </a:solidFill>
            <a:prstDash val="solid"/>
            <a:round/>
            <a:headEnd type="none" w="sm" len="sm"/>
            <a:tailEnd type="none" w="sm" len="sm"/>
          </a:ln>
        </p:spPr>
      </p:cxnSp>
      <p:sp>
        <p:nvSpPr>
          <p:cNvPr id="65" name="Google Shape;65;p14"/>
          <p:cNvSpPr/>
          <p:nvPr/>
        </p:nvSpPr>
        <p:spPr>
          <a:xfrm>
            <a:off x="9220568" y="7497899"/>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chemeClr val="dk1"/>
                </a:solidFill>
                <a:latin typeface="Arial"/>
                <a:ea typeface="Arial"/>
                <a:cs typeface="Arial"/>
                <a:sym typeface="Arial"/>
              </a:rPr>
              <a:t>.</a:t>
            </a:r>
            <a:endParaRPr sz="2000" b="1" i="0" u="none" strike="noStrike" cap="none">
              <a:solidFill>
                <a:schemeClr val="dk1"/>
              </a:solidFill>
              <a:latin typeface="Arial"/>
              <a:ea typeface="Arial"/>
              <a:cs typeface="Arial"/>
              <a:sym typeface="Arial"/>
            </a:endParaRPr>
          </a:p>
        </p:txBody>
      </p:sp>
      <p:sp>
        <p:nvSpPr>
          <p:cNvPr id="66" name="Google Shape;66;p14"/>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67" name="Google Shape;67;p14"/>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68" name="Google Shape;68;p14"/>
          <p:cNvGrpSpPr/>
          <p:nvPr/>
        </p:nvGrpSpPr>
        <p:grpSpPr>
          <a:xfrm>
            <a:off x="1" y="0"/>
            <a:ext cx="15119349" cy="1921524"/>
            <a:chOff x="1" y="-1616"/>
            <a:chExt cx="15119349" cy="1921524"/>
          </a:xfrm>
        </p:grpSpPr>
        <p:sp>
          <p:nvSpPr>
            <p:cNvPr id="69" name="Google Shape;69;p14"/>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 name="Google Shape;70;p14"/>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 name="Google Shape;71;p14"/>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 name="Google Shape;72;p14"/>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 name="Google Shape;73;p14"/>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 name="Google Shape;74;p14"/>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5" name="Google Shape;75;p14"/>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Apatity Chemical Production Facility</a:t>
            </a:r>
            <a:r>
              <a:rPr lang="x-none" sz="2000" b="1" i="0" u="none" strike="noStrike" cap="none">
                <a:solidFill>
                  <a:srgbClr val="000000"/>
                </a:solidFill>
                <a:latin typeface="Arial"/>
                <a:ea typeface="Arial"/>
                <a:cs typeface="Arial"/>
                <a:sym typeface="Arial"/>
              </a:rPr>
              <a:t>, SRN</a:t>
            </a:r>
            <a:endParaRPr/>
          </a:p>
        </p:txBody>
      </p:sp>
      <p:sp>
        <p:nvSpPr>
          <p:cNvPr id="76" name="Google Shape;76;p14"/>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021</a:t>
            </a:r>
            <a:r>
              <a:rPr lang="x-none" sz="1500" b="1" i="0" u="none" strike="noStrike" cap="none">
                <a:solidFill>
                  <a:srgbClr val="000000"/>
                </a:solidFill>
                <a:latin typeface="Arial"/>
                <a:ea typeface="Arial"/>
                <a:cs typeface="Arial"/>
                <a:sym typeface="Arial"/>
              </a:rPr>
              <a:t>  CATCODE: </a:t>
            </a:r>
            <a:r>
              <a:rPr lang="x-none" sz="1500" b="1"/>
              <a:t>1</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67 34.508 E 033 26.366</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77" name="Google Shape;77;p14"/>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78" name="Google Shape;78;p14"/>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pic>
        <p:nvPicPr>
          <p:cNvPr id="79" name="Google Shape;79;p14"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80" name="Google Shape;80;p14"/>
          <p:cNvSpPr/>
          <p:nvPr/>
        </p:nvSpPr>
        <p:spPr>
          <a:xfrm>
            <a:off x="10313376" y="1303752"/>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4"/>
          <p:cNvSpPr txBox="1"/>
          <p:nvPr/>
        </p:nvSpPr>
        <p:spPr>
          <a:xfrm>
            <a:off x="2435296" y="356146"/>
            <a:ext cx="50953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JOINT OPERATIONS GRAPHIC</a:t>
            </a:r>
            <a:r>
              <a:rPr lang="x-none" sz="2000" b="1" i="0" u="none" strike="noStrike" cap="none">
                <a:solidFill>
                  <a:schemeClr val="dk1"/>
                </a:solidFill>
                <a:latin typeface="Arial"/>
                <a:ea typeface="Arial"/>
                <a:cs typeface="Arial"/>
                <a:sym typeface="Arial"/>
              </a:rPr>
              <a:t> </a:t>
            </a:r>
            <a:r>
              <a:rPr lang="x-none" sz="2000" b="1">
                <a:solidFill>
                  <a:schemeClr val="dk1"/>
                </a:solidFill>
              </a:rPr>
              <a:t>1/1</a:t>
            </a:r>
            <a:endParaRPr sz="2000" b="1" i="0" u="none" strike="noStrike" cap="none">
              <a:solidFill>
                <a:srgbClr val="000000"/>
              </a:solidFill>
              <a:latin typeface="Arial"/>
              <a:ea typeface="Arial"/>
              <a:cs typeface="Arial"/>
              <a:sym typeface="Arial"/>
            </a:endParaRPr>
          </a:p>
        </p:txBody>
      </p:sp>
      <p:grpSp>
        <p:nvGrpSpPr>
          <p:cNvPr id="82" name="Google Shape;82;p14"/>
          <p:cNvGrpSpPr/>
          <p:nvPr/>
        </p:nvGrpSpPr>
        <p:grpSpPr>
          <a:xfrm rot="-1630034">
            <a:off x="14194851" y="2629103"/>
            <a:ext cx="559017" cy="692905"/>
            <a:chOff x="15526400" y="3343535"/>
            <a:chExt cx="1172983" cy="1324523"/>
          </a:xfrm>
        </p:grpSpPr>
        <p:sp>
          <p:nvSpPr>
            <p:cNvPr id="83" name="Google Shape;83;p1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 name="Google Shape;84;p14"/>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64" name="Google Shape;64;p14"/>
          <p:cNvSpPr txBox="1"/>
          <p:nvPr/>
        </p:nvSpPr>
        <p:spPr>
          <a:xfrm>
            <a:off x="4336175" y="5795850"/>
            <a:ext cx="3361800" cy="502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000"/>
              <a:buFont typeface="Arial"/>
              <a:buNone/>
            </a:pPr>
            <a:r>
              <a:rPr lang="x-none" b="1">
                <a:solidFill>
                  <a:schemeClr val="dk1"/>
                </a:solidFill>
              </a:rPr>
              <a:t>Apatity Chemical Production Facility</a:t>
            </a:r>
            <a:endParaRPr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x-none" b="1">
                <a:solidFill>
                  <a:srgbClr val="000000"/>
                </a:solidFill>
              </a:rPr>
              <a:t>SRNTGT0</a:t>
            </a:r>
            <a:r>
              <a:rPr lang="x-none" b="1"/>
              <a:t>21</a:t>
            </a:r>
            <a:endParaRPr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09"/>
        <p:cNvGrpSpPr/>
        <p:nvPr/>
      </p:nvGrpSpPr>
      <p:grpSpPr>
        <a:xfrm>
          <a:off x="0" y="0"/>
          <a:ext cx="0" cy="0"/>
          <a:chOff x="0" y="0"/>
          <a:chExt cx="0" cy="0"/>
        </a:xfrm>
      </p:grpSpPr>
      <p:sp>
        <p:nvSpPr>
          <p:cNvPr id="510" name="Google Shape;510;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WEAPONEERING</a:t>
            </a:r>
            <a:endParaRPr sz="4200" b="1" i="0" u="sng" strike="noStrike" cap="none">
              <a:solidFill>
                <a:schemeClr val="dk1"/>
              </a:solidFill>
              <a:latin typeface="Arial"/>
              <a:ea typeface="Arial"/>
              <a:cs typeface="Arial"/>
              <a:sym typeface="Arial"/>
            </a:endParaRPr>
          </a:p>
        </p:txBody>
      </p:sp>
      <p:pic>
        <p:nvPicPr>
          <p:cNvPr id="511" name="Google Shape;511;p32">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512" name="Google Shape;512;p32"/>
          <p:cNvSpPr/>
          <p:nvPr/>
        </p:nvSpPr>
        <p:spPr>
          <a:xfrm>
            <a:off x="3779838" y="4329451"/>
            <a:ext cx="7559675"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Fuze delay.</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 0 ms = destroy the roof,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10 ms = explode 3 meters below roof, perfect for single storey building,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25 ms = good for all other buildings, explode inside the building.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60 ms for BLU-109 only, for bunkers or more than 20m high buildings.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16"/>
        <p:cNvGrpSpPr/>
        <p:nvPr/>
      </p:nvGrpSpPr>
      <p:grpSpPr>
        <a:xfrm>
          <a:off x="0" y="0"/>
          <a:ext cx="0" cy="0"/>
          <a:chOff x="0" y="0"/>
          <a:chExt cx="0" cy="0"/>
        </a:xfrm>
      </p:grpSpPr>
      <p:sp>
        <p:nvSpPr>
          <p:cNvPr id="517" name="Google Shape;517;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RISK ESTIMATE DISTANCES</a:t>
            </a:r>
            <a:endParaRPr sz="4200" b="1" i="0" u="sng" strike="noStrike" cap="none">
              <a:solidFill>
                <a:schemeClr val="dk1"/>
              </a:solidFill>
              <a:latin typeface="Arial"/>
              <a:ea typeface="Arial"/>
              <a:cs typeface="Arial"/>
              <a:sym typeface="Arial"/>
            </a:endParaRPr>
          </a:p>
        </p:txBody>
      </p:sp>
      <p:pic>
        <p:nvPicPr>
          <p:cNvPr id="518" name="Google Shape;518;p33">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519" name="Google Shape;519;p33"/>
          <p:cNvGraphicFramePr/>
          <p:nvPr/>
        </p:nvGraphicFramePr>
        <p:xfrm>
          <a:off x="4825999" y="2454116"/>
          <a:ext cx="3000000" cy="3000000"/>
        </p:xfrm>
        <a:graphic>
          <a:graphicData uri="http://schemas.openxmlformats.org/drawingml/2006/table">
            <a:tbl>
              <a:tblPr>
                <a:noFill/>
                <a:tableStyleId>{98FE5705-2973-47DD-98FF-63DD8A645D78}</a:tableStyleId>
              </a:tblPr>
              <a:tblGrid>
                <a:gridCol w="1328600"/>
                <a:gridCol w="3149150"/>
                <a:gridCol w="989625"/>
              </a:tblGrid>
              <a:tr h="139700">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Weapon </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Description</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0,1 % PI</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GBU-16</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GBU-10</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GBU-24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laserguided, PAweway III,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GBU-38</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GBU-31(V) 1/B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GBU-31 (V)3(B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INS/GPS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CBU-87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CBU-97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CBU-103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CBU-105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MK20 Rockeye</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AGM-65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AGM-154A</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Cluster</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AGM154C</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hardened targets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2.75”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APKWS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30mm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75</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20mm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520" name="Google Shape;520;p33"/>
          <p:cNvSpPr/>
          <p:nvPr/>
        </p:nvSpPr>
        <p:spPr>
          <a:xfrm>
            <a:off x="0" y="0"/>
            <a:ext cx="1511935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x-none" sz="1800" b="0" i="0" u="none" strike="noStrike" cap="none">
                <a:solidFill>
                  <a:schemeClr val="dk1"/>
                </a:solidFill>
                <a:latin typeface="Arial"/>
                <a:ea typeface="Arial"/>
                <a:cs typeface="Arial"/>
                <a:sym typeface="Arial"/>
              </a:rPr>
              <a:t/>
            </a:r>
            <a:br>
              <a:rPr lang="x-none"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521" name="Google Shape;521;p33"/>
          <p:cNvSpPr/>
          <p:nvPr/>
        </p:nvSpPr>
        <p:spPr>
          <a:xfrm>
            <a:off x="0" y="0"/>
            <a:ext cx="4989513" cy="7938"/>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2" name="Google Shape;522;p33"/>
          <p:cNvSpPr/>
          <p:nvPr/>
        </p:nvSpPr>
        <p:spPr>
          <a:xfrm>
            <a:off x="0" y="9959334"/>
            <a:ext cx="1511935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Arial"/>
              <a:buNone/>
            </a:pPr>
            <a:r>
              <a:rPr lang="x-none" sz="1000" b="0" i="0" u="none" strike="noStrike" cap="none" baseline="30000">
                <a:solidFill>
                  <a:schemeClr val="dk1"/>
                </a:solidFill>
                <a:latin typeface="Arial"/>
                <a:ea typeface="Arial"/>
                <a:cs typeface="Arial"/>
                <a:sym typeface="Arial"/>
              </a:rPr>
              <a:t>[1]</a:t>
            </a:r>
            <a:r>
              <a:rPr lang="x-none" sz="1000" b="0" i="0" u="none" strike="noStrike" cap="non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sz="1800" b="0" i="0" u="none" strike="noStrike" cap="none">
              <a:solidFill>
                <a:schemeClr val="dk1"/>
              </a:solidFill>
              <a:latin typeface="Arial"/>
              <a:ea typeface="Arial"/>
              <a:cs typeface="Arial"/>
              <a:sym typeface="Aria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26"/>
        <p:cNvGrpSpPr/>
        <p:nvPr/>
      </p:nvGrpSpPr>
      <p:grpSpPr>
        <a:xfrm>
          <a:off x="0" y="0"/>
          <a:ext cx="0" cy="0"/>
          <a:chOff x="0" y="0"/>
          <a:chExt cx="0" cy="0"/>
        </a:xfrm>
      </p:grpSpPr>
      <p:sp>
        <p:nvSpPr>
          <p:cNvPr id="527" name="Google Shape;527;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COLLATERAL DAMAGE ESTIMATION</a:t>
            </a:r>
            <a:endParaRPr sz="4200" b="1" i="0" u="sng" strike="noStrike" cap="none">
              <a:solidFill>
                <a:schemeClr val="dk1"/>
              </a:solidFill>
              <a:latin typeface="Arial"/>
              <a:ea typeface="Arial"/>
              <a:cs typeface="Arial"/>
              <a:sym typeface="Arial"/>
            </a:endParaRPr>
          </a:p>
        </p:txBody>
      </p:sp>
      <p:pic>
        <p:nvPicPr>
          <p:cNvPr id="528" name="Google Shape;528;p34">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529" name="Google Shape;529;p34"/>
          <p:cNvSpPr txBox="1"/>
          <p:nvPr/>
        </p:nvSpPr>
        <p:spPr>
          <a:xfrm>
            <a:off x="749030" y="4231532"/>
            <a:ext cx="7023370"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Collateral Effect Radius (CER) is based in Risk Estimates Distances.</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CER is based on Risk Estimate Distances (listed in SPINS).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1</a:t>
            </a:r>
            <a:r>
              <a:rPr lang="x-none" sz="1400" b="0" i="0" u="none" strike="noStrike" cap="none">
                <a:solidFill>
                  <a:srgbClr val="000000"/>
                </a:solidFill>
                <a:latin typeface="Arial"/>
                <a:ea typeface="Arial"/>
                <a:cs typeface="Arial"/>
                <a:sym typeface="Arial"/>
              </a:rPr>
              <a:t>: Military target (legal military target), no restriction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2</a:t>
            </a:r>
            <a:r>
              <a:rPr lang="x-none" sz="1400" b="0" i="0" u="none" strike="noStrike" cap="non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3</a:t>
            </a:r>
            <a:r>
              <a:rPr lang="x-none" sz="1400" b="0" i="0" u="none" strike="noStrike" cap="non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4: </a:t>
            </a:r>
            <a:r>
              <a:rPr lang="x-none" sz="1400" b="0" i="0" u="none" strike="noStrike" cap="non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5: </a:t>
            </a:r>
            <a:r>
              <a:rPr lang="x-none" sz="1400" b="0" i="0" u="none" strike="noStrike" cap="none">
                <a:solidFill>
                  <a:srgbClr val="000000"/>
                </a:solidFill>
                <a:latin typeface="Arial"/>
                <a:ea typeface="Arial"/>
                <a:cs typeface="Arial"/>
                <a:sym typeface="Arial"/>
              </a:rPr>
              <a:t>Civilian casualites expected, CJTF-HQ approval needed for striking CDE 5 targets.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732511" y="1942774"/>
            <a:ext cx="13654327" cy="8749025"/>
          </a:xfrm>
          <a:prstGeom prst="rect">
            <a:avLst/>
          </a:prstGeom>
          <a:noFill/>
          <a:ln>
            <a:noFill/>
          </a:ln>
        </p:spPr>
      </p:pic>
      <p:sp>
        <p:nvSpPr>
          <p:cNvPr id="90" name="Google Shape;90;p15"/>
          <p:cNvSpPr/>
          <p:nvPr/>
        </p:nvSpPr>
        <p:spPr>
          <a:xfrm>
            <a:off x="2447778" y="1616"/>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1" name="Google Shape;91;p15"/>
          <p:cNvPicPr preferRelativeResize="0"/>
          <p:nvPr/>
        </p:nvPicPr>
        <p:blipFill rotWithShape="1">
          <a:blip r:embed="rId4">
            <a:alphaModFix/>
          </a:blip>
          <a:srcRect b="513"/>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sp>
        <p:nvSpPr>
          <p:cNvPr id="92" name="Google Shape;92;p15"/>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93" name="Google Shape;93;p15"/>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sp>
        <p:nvSpPr>
          <p:cNvPr id="94" name="Google Shape;94;p15"/>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95" name="Google Shape;95;p15"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96" name="Google Shape;96;p15"/>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Apatity Chemical Production Facility</a:t>
            </a:r>
            <a:r>
              <a:rPr lang="x-none" sz="2000" b="1" i="0" u="none" strike="noStrike" cap="none">
                <a:solidFill>
                  <a:srgbClr val="000000"/>
                </a:solidFill>
                <a:latin typeface="Arial"/>
                <a:ea typeface="Arial"/>
                <a:cs typeface="Arial"/>
                <a:sym typeface="Arial"/>
              </a:rPr>
              <a:t>, SRN</a:t>
            </a:r>
            <a:endParaRPr/>
          </a:p>
        </p:txBody>
      </p:sp>
      <p:sp>
        <p:nvSpPr>
          <p:cNvPr id="97" name="Google Shape;97;p15"/>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021</a:t>
            </a:r>
            <a:r>
              <a:rPr lang="x-none" sz="1500" b="1" i="0" u="none" strike="noStrike" cap="none">
                <a:solidFill>
                  <a:srgbClr val="000000"/>
                </a:solidFill>
                <a:latin typeface="Arial"/>
                <a:ea typeface="Arial"/>
                <a:cs typeface="Arial"/>
                <a:sym typeface="Arial"/>
              </a:rPr>
              <a:t>  CATCODE: </a:t>
            </a:r>
            <a:r>
              <a:rPr lang="x-none" sz="1500" b="1"/>
              <a:t>1</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67 34.508 E 033 26.366</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98" name="Google Shape;98;p15"/>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99" name="Google Shape;99;p15"/>
          <p:cNvSpPr/>
          <p:nvPr/>
        </p:nvSpPr>
        <p:spPr>
          <a:xfrm>
            <a:off x="10313376" y="1303752"/>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p15"/>
          <p:cNvSpPr txBox="1"/>
          <p:nvPr/>
        </p:nvSpPr>
        <p:spPr>
          <a:xfrm>
            <a:off x="2464354" y="368119"/>
            <a:ext cx="66310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OUTLINE GRAPHIC</a:t>
            </a:r>
            <a:r>
              <a:rPr lang="x-none" sz="2000" b="1" i="0" u="none" strike="noStrike" cap="none">
                <a:solidFill>
                  <a:schemeClr val="dk1"/>
                </a:solidFill>
                <a:latin typeface="Arial"/>
                <a:ea typeface="Arial"/>
                <a:cs typeface="Arial"/>
                <a:sym typeface="Arial"/>
              </a:rPr>
              <a:t> </a:t>
            </a:r>
            <a:r>
              <a:rPr lang="x-none" sz="2000" b="1">
                <a:solidFill>
                  <a:schemeClr val="dk1"/>
                </a:solidFill>
              </a:rPr>
              <a:t>1/1</a:t>
            </a:r>
            <a:endParaRPr sz="2000" b="1" i="0" u="none" strike="noStrike" cap="none">
              <a:solidFill>
                <a:srgbClr val="000000"/>
              </a:solidFill>
              <a:latin typeface="Arial"/>
              <a:ea typeface="Arial"/>
              <a:cs typeface="Arial"/>
              <a:sym typeface="Arial"/>
            </a:endParaRPr>
          </a:p>
        </p:txBody>
      </p:sp>
      <p:sp>
        <p:nvSpPr>
          <p:cNvPr id="101" name="Google Shape;101;p15"/>
          <p:cNvSpPr/>
          <p:nvPr/>
        </p:nvSpPr>
        <p:spPr>
          <a:xfrm>
            <a:off x="2447567" y="789407"/>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5"/>
          <p:cNvSpPr/>
          <p:nvPr/>
        </p:nvSpPr>
        <p:spPr>
          <a:xfrm>
            <a:off x="9115654" y="1616"/>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5"/>
          <p:cNvSpPr/>
          <p:nvPr/>
        </p:nvSpPr>
        <p:spPr>
          <a:xfrm>
            <a:off x="11366695" y="0"/>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5"/>
          <p:cNvSpPr/>
          <p:nvPr/>
        </p:nvSpPr>
        <p:spPr>
          <a:xfrm>
            <a:off x="11366694" y="787791"/>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5"/>
          <p:cNvSpPr/>
          <p:nvPr/>
        </p:nvSpPr>
        <p:spPr>
          <a:xfrm>
            <a:off x="1" y="1616"/>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5"/>
          <p:cNvSpPr txBox="1"/>
          <p:nvPr/>
        </p:nvSpPr>
        <p:spPr>
          <a:xfrm>
            <a:off x="9915425" y="9841125"/>
            <a:ext cx="1431900" cy="284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b="1">
                <a:solidFill>
                  <a:srgbClr val="000000"/>
                </a:solidFill>
              </a:rPr>
              <a:t>SRNTGT02</a:t>
            </a:r>
            <a:r>
              <a:rPr lang="x-none" b="1"/>
              <a:t>1</a:t>
            </a:r>
            <a:endParaRPr sz="1400" b="1" i="0" u="none" strike="noStrike" cap="none">
              <a:solidFill>
                <a:srgbClr val="000000"/>
              </a:solidFill>
              <a:latin typeface="Arial"/>
              <a:ea typeface="Arial"/>
              <a:cs typeface="Arial"/>
              <a:sym typeface="Arial"/>
            </a:endParaRPr>
          </a:p>
        </p:txBody>
      </p:sp>
      <p:sp>
        <p:nvSpPr>
          <p:cNvPr id="107" name="Google Shape;107;p15"/>
          <p:cNvSpPr/>
          <p:nvPr/>
        </p:nvSpPr>
        <p:spPr>
          <a:xfrm>
            <a:off x="10416750" y="8965900"/>
            <a:ext cx="814075" cy="669425"/>
          </a:xfrm>
          <a:custGeom>
            <a:avLst/>
            <a:gdLst/>
            <a:ahLst/>
            <a:cxnLst/>
            <a:rect l="l" t="t" r="r" b="b"/>
            <a:pathLst>
              <a:path w="32563" h="26777" extrusionOk="0">
                <a:moveTo>
                  <a:pt x="6777" y="0"/>
                </a:moveTo>
                <a:lnTo>
                  <a:pt x="0" y="15537"/>
                </a:lnTo>
                <a:lnTo>
                  <a:pt x="25207" y="26777"/>
                </a:lnTo>
                <a:lnTo>
                  <a:pt x="32563" y="10909"/>
                </a:lnTo>
                <a:close/>
              </a:path>
            </a:pathLst>
          </a:custGeom>
          <a:solidFill>
            <a:srgbClr val="EEEEEE">
              <a:alpha val="39820"/>
            </a:srgbClr>
          </a:solidFill>
          <a:ln w="28575" cap="flat" cmpd="sng">
            <a:solidFill>
              <a:schemeClr val="lt1"/>
            </a:solidFill>
            <a:prstDash val="solid"/>
            <a:round/>
            <a:headEnd type="none" w="med" len="med"/>
            <a:tailEnd type="none" w="med" len="med"/>
          </a:ln>
        </p:spPr>
      </p:sp>
      <p:grpSp>
        <p:nvGrpSpPr>
          <p:cNvPr id="108" name="Google Shape;108;p15"/>
          <p:cNvGrpSpPr/>
          <p:nvPr/>
        </p:nvGrpSpPr>
        <p:grpSpPr>
          <a:xfrm rot="-1630034">
            <a:off x="14194851" y="2629103"/>
            <a:ext cx="559017" cy="692905"/>
            <a:chOff x="15526400" y="3343535"/>
            <a:chExt cx="1172983" cy="1324524"/>
          </a:xfrm>
        </p:grpSpPr>
        <p:sp>
          <p:nvSpPr>
            <p:cNvPr id="109" name="Google Shape;109;p15"/>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5"/>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6"/>
          <p:cNvPicPr preferRelativeResize="0"/>
          <p:nvPr/>
        </p:nvPicPr>
        <p:blipFill>
          <a:blip r:embed="rId3">
            <a:alphaModFix/>
          </a:blip>
          <a:stretch>
            <a:fillRect/>
          </a:stretch>
        </p:blipFill>
        <p:spPr>
          <a:xfrm>
            <a:off x="880903" y="1921525"/>
            <a:ext cx="13357543" cy="8770276"/>
          </a:xfrm>
          <a:prstGeom prst="rect">
            <a:avLst/>
          </a:prstGeom>
          <a:noFill/>
          <a:ln>
            <a:noFill/>
          </a:ln>
        </p:spPr>
      </p:pic>
      <p:sp>
        <p:nvSpPr>
          <p:cNvPr id="116" name="Google Shape;116;p16"/>
          <p:cNvSpPr txBox="1"/>
          <p:nvPr/>
        </p:nvSpPr>
        <p:spPr>
          <a:xfrm>
            <a:off x="2429048" y="72432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C</a:t>
            </a:r>
            <a:endParaRPr sz="1400" b="1" i="0" u="none" strike="noStrike" cap="none">
              <a:solidFill>
                <a:schemeClr val="dk1"/>
              </a:solidFill>
              <a:latin typeface="Arial"/>
              <a:ea typeface="Arial"/>
              <a:cs typeface="Arial"/>
              <a:sym typeface="Arial"/>
            </a:endParaRPr>
          </a:p>
        </p:txBody>
      </p:sp>
      <p:sp>
        <p:nvSpPr>
          <p:cNvPr id="117" name="Google Shape;117;p16"/>
          <p:cNvSpPr txBox="1"/>
          <p:nvPr/>
        </p:nvSpPr>
        <p:spPr>
          <a:xfrm>
            <a:off x="3594438" y="8717975"/>
            <a:ext cx="2540100" cy="78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000"/>
              <a:buFont typeface="Arial"/>
              <a:buNone/>
            </a:pPr>
            <a:r>
              <a:rPr lang="x-none" sz="1000" b="1">
                <a:solidFill>
                  <a:schemeClr val="dk1"/>
                </a:solidFill>
              </a:rPr>
              <a:t>DPI: SRNTGT021B</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Raw chemicals</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N 67 34.520 E 033 26.110</a:t>
            </a:r>
            <a:endParaRPr>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DPI MSL: 500 FT</a:t>
            </a:r>
            <a:endParaRPr sz="1000" b="1"/>
          </a:p>
        </p:txBody>
      </p:sp>
      <p:sp>
        <p:nvSpPr>
          <p:cNvPr id="118" name="Google Shape;118;p16"/>
          <p:cNvSpPr txBox="1"/>
          <p:nvPr/>
        </p:nvSpPr>
        <p:spPr>
          <a:xfrm>
            <a:off x="6289625" y="8727700"/>
            <a:ext cx="2540100" cy="939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000"/>
              <a:buFont typeface="Arial"/>
              <a:buNone/>
            </a:pPr>
            <a:r>
              <a:rPr lang="x-none" sz="1000" b="1">
                <a:solidFill>
                  <a:schemeClr val="dk1"/>
                </a:solidFill>
              </a:rPr>
              <a:t>DPI: SRNTGT021C</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Output chemicals for ammunition production</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N 67 34.550 E 033 26.110 </a:t>
            </a:r>
            <a:endParaRPr>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DPI MSL: 600 FT</a:t>
            </a:r>
            <a:endParaRPr sz="1000" b="1"/>
          </a:p>
        </p:txBody>
      </p:sp>
      <p:sp>
        <p:nvSpPr>
          <p:cNvPr id="119" name="Google Shape;119;p16"/>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120" name="Google Shape;120;p16"/>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121" name="Google Shape;121;p16"/>
          <p:cNvGrpSpPr/>
          <p:nvPr/>
        </p:nvGrpSpPr>
        <p:grpSpPr>
          <a:xfrm>
            <a:off x="1" y="0"/>
            <a:ext cx="15119349" cy="1921524"/>
            <a:chOff x="1" y="-1616"/>
            <a:chExt cx="15119349" cy="1921524"/>
          </a:xfrm>
        </p:grpSpPr>
        <p:sp>
          <p:nvSpPr>
            <p:cNvPr id="122" name="Google Shape;122;p16"/>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p16"/>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 name="Google Shape;124;p16"/>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 name="Google Shape;125;p16"/>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16"/>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 name="Google Shape;127;p16"/>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28" name="Google Shape;128;p16"/>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129" name="Google Shape;129;p16"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30" name="Google Shape;130;p16"/>
          <p:cNvSpPr txBox="1"/>
          <p:nvPr/>
        </p:nvSpPr>
        <p:spPr>
          <a:xfrm>
            <a:off x="2452538" y="414673"/>
            <a:ext cx="666031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DESIRED POINT OF IMPACT GRAPHIC </a:t>
            </a:r>
            <a:r>
              <a:rPr lang="x-none" sz="2000" b="1"/>
              <a:t>1/2</a:t>
            </a:r>
            <a:endParaRPr/>
          </a:p>
        </p:txBody>
      </p:sp>
      <p:sp>
        <p:nvSpPr>
          <p:cNvPr id="131" name="Google Shape;131;p16"/>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Apatity Chemical Production Facility</a:t>
            </a:r>
            <a:r>
              <a:rPr lang="x-none" sz="2000" b="1" i="0" u="none" strike="noStrike" cap="none">
                <a:solidFill>
                  <a:srgbClr val="000000"/>
                </a:solidFill>
                <a:latin typeface="Arial"/>
                <a:ea typeface="Arial"/>
                <a:cs typeface="Arial"/>
                <a:sym typeface="Arial"/>
              </a:rPr>
              <a:t>, SRN</a:t>
            </a:r>
            <a:endParaRPr/>
          </a:p>
        </p:txBody>
      </p:sp>
      <p:sp>
        <p:nvSpPr>
          <p:cNvPr id="132" name="Google Shape;132;p16"/>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021</a:t>
            </a:r>
            <a:r>
              <a:rPr lang="x-none" sz="1500" b="1" i="0" u="none" strike="noStrike" cap="none">
                <a:solidFill>
                  <a:srgbClr val="000000"/>
                </a:solidFill>
                <a:latin typeface="Arial"/>
                <a:ea typeface="Arial"/>
                <a:cs typeface="Arial"/>
                <a:sym typeface="Arial"/>
              </a:rPr>
              <a:t>  CATCODE: </a:t>
            </a:r>
            <a:r>
              <a:rPr lang="x-none" sz="1500" b="1"/>
              <a:t>1</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67 34.508 E 033 26.366</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133" name="Google Shape;133;p16"/>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134" name="Google Shape;134;p16"/>
          <p:cNvSpPr/>
          <p:nvPr/>
        </p:nvSpPr>
        <p:spPr>
          <a:xfrm>
            <a:off x="10313376" y="1303752"/>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35" name="Google Shape;135;p16"/>
          <p:cNvGrpSpPr/>
          <p:nvPr/>
        </p:nvGrpSpPr>
        <p:grpSpPr>
          <a:xfrm rot="-1630034">
            <a:off x="14194851" y="2629103"/>
            <a:ext cx="559017" cy="692905"/>
            <a:chOff x="15526400" y="3343535"/>
            <a:chExt cx="1172983" cy="1324524"/>
          </a:xfrm>
        </p:grpSpPr>
        <p:sp>
          <p:nvSpPr>
            <p:cNvPr id="136" name="Google Shape;136;p16"/>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 name="Google Shape;137;p16"/>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38" name="Google Shape;138;p16"/>
          <p:cNvSpPr/>
          <p:nvPr/>
        </p:nvSpPr>
        <p:spPr>
          <a:xfrm>
            <a:off x="3534925" y="5083700"/>
            <a:ext cx="2028875" cy="1704250"/>
          </a:xfrm>
          <a:custGeom>
            <a:avLst/>
            <a:gdLst/>
            <a:ahLst/>
            <a:cxnLst/>
            <a:rect l="l" t="t" r="r" b="b"/>
            <a:pathLst>
              <a:path w="81155" h="68170" extrusionOk="0">
                <a:moveTo>
                  <a:pt x="17598" y="0"/>
                </a:moveTo>
                <a:lnTo>
                  <a:pt x="0" y="40150"/>
                </a:lnTo>
                <a:lnTo>
                  <a:pt x="62703" y="68170"/>
                </a:lnTo>
                <a:lnTo>
                  <a:pt x="81155" y="27678"/>
                </a:lnTo>
                <a:close/>
              </a:path>
            </a:pathLst>
          </a:custGeom>
          <a:noFill/>
          <a:ln w="28575" cap="flat" cmpd="sng">
            <a:solidFill>
              <a:schemeClr val="lt1"/>
            </a:solidFill>
            <a:prstDash val="solid"/>
            <a:round/>
            <a:headEnd type="none" w="med" len="med"/>
            <a:tailEnd type="none" w="med" len="med"/>
          </a:ln>
        </p:spPr>
      </p:sp>
      <p:cxnSp>
        <p:nvCxnSpPr>
          <p:cNvPr id="139" name="Google Shape;139;p16"/>
          <p:cNvCxnSpPr>
            <a:stCxn id="116" idx="0"/>
          </p:cNvCxnSpPr>
          <p:nvPr/>
        </p:nvCxnSpPr>
        <p:spPr>
          <a:xfrm rot="10800000" flipH="1">
            <a:off x="2878598" y="5602250"/>
            <a:ext cx="1438200" cy="1641000"/>
          </a:xfrm>
          <a:prstGeom prst="straightConnector1">
            <a:avLst/>
          </a:prstGeom>
          <a:noFill/>
          <a:ln w="28575" cap="flat" cmpd="sng">
            <a:solidFill>
              <a:srgbClr val="FF0000"/>
            </a:solidFill>
            <a:prstDash val="solid"/>
            <a:round/>
            <a:headEnd type="none" w="sm" len="sm"/>
            <a:tailEnd type="oval" w="sm" len="sm"/>
          </a:ln>
        </p:spPr>
      </p:cxnSp>
      <p:sp>
        <p:nvSpPr>
          <p:cNvPr id="140" name="Google Shape;140;p16"/>
          <p:cNvSpPr txBox="1"/>
          <p:nvPr/>
        </p:nvSpPr>
        <p:spPr>
          <a:xfrm>
            <a:off x="3328148" y="72432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B</a:t>
            </a:r>
            <a:endParaRPr sz="1400" b="1" i="0" u="none" strike="noStrike" cap="none">
              <a:solidFill>
                <a:schemeClr val="dk1"/>
              </a:solidFill>
              <a:latin typeface="Arial"/>
              <a:ea typeface="Arial"/>
              <a:cs typeface="Arial"/>
              <a:sym typeface="Arial"/>
            </a:endParaRPr>
          </a:p>
        </p:txBody>
      </p:sp>
      <p:cxnSp>
        <p:nvCxnSpPr>
          <p:cNvPr id="141" name="Google Shape;141;p16"/>
          <p:cNvCxnSpPr>
            <a:stCxn id="140" idx="0"/>
          </p:cNvCxnSpPr>
          <p:nvPr/>
        </p:nvCxnSpPr>
        <p:spPr>
          <a:xfrm rot="10800000" flipH="1">
            <a:off x="3777698" y="6068750"/>
            <a:ext cx="621000" cy="1174500"/>
          </a:xfrm>
          <a:prstGeom prst="straightConnector1">
            <a:avLst/>
          </a:prstGeom>
          <a:noFill/>
          <a:ln w="28575" cap="flat" cmpd="sng">
            <a:solidFill>
              <a:srgbClr val="FF0000"/>
            </a:solidFill>
            <a:prstDash val="solid"/>
            <a:round/>
            <a:headEnd type="none" w="sm" len="sm"/>
            <a:tailEnd type="oval" w="sm" len="sm"/>
          </a:ln>
        </p:spPr>
      </p:cxnSp>
      <p:sp>
        <p:nvSpPr>
          <p:cNvPr id="142" name="Google Shape;142;p16"/>
          <p:cNvSpPr txBox="1"/>
          <p:nvPr/>
        </p:nvSpPr>
        <p:spPr>
          <a:xfrm>
            <a:off x="4227248" y="72432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A</a:t>
            </a:r>
            <a:endParaRPr sz="1400" b="1" i="0" u="none" strike="noStrike" cap="none">
              <a:solidFill>
                <a:schemeClr val="dk1"/>
              </a:solidFill>
              <a:latin typeface="Arial"/>
              <a:ea typeface="Arial"/>
              <a:cs typeface="Arial"/>
              <a:sym typeface="Arial"/>
            </a:endParaRPr>
          </a:p>
        </p:txBody>
      </p:sp>
      <p:cxnSp>
        <p:nvCxnSpPr>
          <p:cNvPr id="143" name="Google Shape;143;p16"/>
          <p:cNvCxnSpPr>
            <a:stCxn id="142" idx="0"/>
          </p:cNvCxnSpPr>
          <p:nvPr/>
        </p:nvCxnSpPr>
        <p:spPr>
          <a:xfrm rot="10800000" flipH="1">
            <a:off x="4676798" y="5961350"/>
            <a:ext cx="108600" cy="1281900"/>
          </a:xfrm>
          <a:prstGeom prst="straightConnector1">
            <a:avLst/>
          </a:prstGeom>
          <a:noFill/>
          <a:ln w="28575" cap="flat" cmpd="sng">
            <a:solidFill>
              <a:srgbClr val="FF0000"/>
            </a:solidFill>
            <a:prstDash val="solid"/>
            <a:round/>
            <a:headEnd type="none" w="sm" len="sm"/>
            <a:tailEnd type="oval" w="sm" len="sm"/>
          </a:ln>
        </p:spPr>
      </p:cxnSp>
      <p:sp>
        <p:nvSpPr>
          <p:cNvPr id="144" name="Google Shape;144;p16"/>
          <p:cNvSpPr txBox="1"/>
          <p:nvPr/>
        </p:nvSpPr>
        <p:spPr>
          <a:xfrm>
            <a:off x="6449373" y="59613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D</a:t>
            </a:r>
            <a:endParaRPr sz="1400" b="1" i="0" u="none" strike="noStrike" cap="none">
              <a:solidFill>
                <a:schemeClr val="dk1"/>
              </a:solidFill>
              <a:latin typeface="Arial"/>
              <a:ea typeface="Arial"/>
              <a:cs typeface="Arial"/>
              <a:sym typeface="Arial"/>
            </a:endParaRPr>
          </a:p>
        </p:txBody>
      </p:sp>
      <p:cxnSp>
        <p:nvCxnSpPr>
          <p:cNvPr id="145" name="Google Shape;145;p16"/>
          <p:cNvCxnSpPr>
            <a:stCxn id="144" idx="1"/>
          </p:cNvCxnSpPr>
          <p:nvPr/>
        </p:nvCxnSpPr>
        <p:spPr>
          <a:xfrm rot="10800000">
            <a:off x="5228073" y="6032900"/>
            <a:ext cx="1221300" cy="70500"/>
          </a:xfrm>
          <a:prstGeom prst="straightConnector1">
            <a:avLst/>
          </a:prstGeom>
          <a:noFill/>
          <a:ln w="28575" cap="flat" cmpd="sng">
            <a:solidFill>
              <a:srgbClr val="FF0000"/>
            </a:solidFill>
            <a:prstDash val="solid"/>
            <a:round/>
            <a:headEnd type="none" w="sm" len="sm"/>
            <a:tailEnd type="oval" w="sm" len="sm"/>
          </a:ln>
        </p:spPr>
      </p:cxnSp>
      <p:sp>
        <p:nvSpPr>
          <p:cNvPr id="146" name="Google Shape;146;p16"/>
          <p:cNvSpPr txBox="1"/>
          <p:nvPr/>
        </p:nvSpPr>
        <p:spPr>
          <a:xfrm>
            <a:off x="6449373" y="625080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E</a:t>
            </a:r>
            <a:endParaRPr sz="1400" b="1" i="0" u="none" strike="noStrike" cap="none">
              <a:solidFill>
                <a:schemeClr val="dk1"/>
              </a:solidFill>
              <a:latin typeface="Arial"/>
              <a:ea typeface="Arial"/>
              <a:cs typeface="Arial"/>
              <a:sym typeface="Arial"/>
            </a:endParaRPr>
          </a:p>
        </p:txBody>
      </p:sp>
      <p:cxnSp>
        <p:nvCxnSpPr>
          <p:cNvPr id="147" name="Google Shape;147;p16"/>
          <p:cNvCxnSpPr>
            <a:stCxn id="146" idx="1"/>
          </p:cNvCxnSpPr>
          <p:nvPr/>
        </p:nvCxnSpPr>
        <p:spPr>
          <a:xfrm rot="10800000">
            <a:off x="5153373" y="6215250"/>
            <a:ext cx="1296000" cy="177600"/>
          </a:xfrm>
          <a:prstGeom prst="straightConnector1">
            <a:avLst/>
          </a:prstGeom>
          <a:noFill/>
          <a:ln w="28575" cap="flat" cmpd="sng">
            <a:solidFill>
              <a:srgbClr val="FF0000"/>
            </a:solidFill>
            <a:prstDash val="solid"/>
            <a:round/>
            <a:headEnd type="none" w="sm" len="sm"/>
            <a:tailEnd type="oval" w="sm" len="sm"/>
          </a:ln>
        </p:spPr>
      </p:cxnSp>
      <p:sp>
        <p:nvSpPr>
          <p:cNvPr id="148" name="Google Shape;148;p16"/>
          <p:cNvSpPr txBox="1"/>
          <p:nvPr/>
        </p:nvSpPr>
        <p:spPr>
          <a:xfrm>
            <a:off x="8984800" y="8713175"/>
            <a:ext cx="2540100" cy="795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000"/>
              <a:buFont typeface="Arial"/>
              <a:buNone/>
            </a:pPr>
            <a:r>
              <a:rPr lang="x-none" sz="1000" b="1">
                <a:solidFill>
                  <a:schemeClr val="dk1"/>
                </a:solidFill>
              </a:rPr>
              <a:t>DPI: SRNTGT021D</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Processing plant</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N 67 34.520 E 033 26.250 </a:t>
            </a:r>
            <a:endParaRPr>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DPI MSL: 600 FT</a:t>
            </a:r>
            <a:endParaRPr sz="1000" b="1"/>
          </a:p>
        </p:txBody>
      </p:sp>
      <p:sp>
        <p:nvSpPr>
          <p:cNvPr id="149" name="Google Shape;149;p16"/>
          <p:cNvSpPr txBox="1"/>
          <p:nvPr/>
        </p:nvSpPr>
        <p:spPr>
          <a:xfrm>
            <a:off x="11679975" y="8713175"/>
            <a:ext cx="2540100" cy="795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000"/>
              <a:buFont typeface="Arial"/>
              <a:buNone/>
            </a:pPr>
            <a:r>
              <a:rPr lang="x-none" sz="1000" b="1">
                <a:solidFill>
                  <a:schemeClr val="dk1"/>
                </a:solidFill>
              </a:rPr>
              <a:t>DPI: SRNTGT021E</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Processing plant</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N 67 34.510 E 033 26.230</a:t>
            </a:r>
            <a:endParaRPr>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DPI MSL: 600 FT</a:t>
            </a:r>
            <a:endParaRPr sz="1000" b="1"/>
          </a:p>
        </p:txBody>
      </p:sp>
      <p:sp>
        <p:nvSpPr>
          <p:cNvPr id="150" name="Google Shape;150;p16"/>
          <p:cNvSpPr txBox="1"/>
          <p:nvPr/>
        </p:nvSpPr>
        <p:spPr>
          <a:xfrm>
            <a:off x="899275" y="8727700"/>
            <a:ext cx="2540100" cy="939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000"/>
              <a:buFont typeface="Arial"/>
              <a:buNone/>
            </a:pPr>
            <a:r>
              <a:rPr lang="x-none" sz="1000" b="1">
                <a:solidFill>
                  <a:schemeClr val="dk1"/>
                </a:solidFill>
              </a:rPr>
              <a:t>DPI: SRNTGT021A</a:t>
            </a:r>
            <a:endParaRPr sz="1000" b="1">
              <a:solidFill>
                <a:schemeClr val="dk1"/>
              </a:solidFill>
            </a:endParaRPr>
          </a:p>
          <a:p>
            <a:pPr marL="0" lvl="0" indent="0" algn="l" rtl="0">
              <a:spcBef>
                <a:spcPts val="0"/>
              </a:spcBef>
              <a:spcAft>
                <a:spcPts val="0"/>
              </a:spcAft>
              <a:buClr>
                <a:schemeClr val="dk1"/>
              </a:buClr>
              <a:buSzPts val="1100"/>
              <a:buFont typeface="Arial"/>
              <a:buNone/>
            </a:pPr>
            <a:r>
              <a:rPr lang="x-none" sz="1000" b="1">
                <a:solidFill>
                  <a:schemeClr val="dk1"/>
                </a:solidFill>
              </a:rPr>
              <a:t>Output Chemicals for chemical weapon program</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N 67 34.530 E 033 26.170 </a:t>
            </a:r>
            <a:endParaRPr>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DPI MSL: 600 FT</a:t>
            </a:r>
            <a:endParaRPr sz="10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7"/>
          <p:cNvPicPr preferRelativeResize="0"/>
          <p:nvPr/>
        </p:nvPicPr>
        <p:blipFill>
          <a:blip r:embed="rId3">
            <a:alphaModFix/>
          </a:blip>
          <a:stretch>
            <a:fillRect/>
          </a:stretch>
        </p:blipFill>
        <p:spPr>
          <a:xfrm>
            <a:off x="880903" y="1921525"/>
            <a:ext cx="13357543" cy="8770276"/>
          </a:xfrm>
          <a:prstGeom prst="rect">
            <a:avLst/>
          </a:prstGeom>
          <a:noFill/>
          <a:ln>
            <a:noFill/>
          </a:ln>
        </p:spPr>
      </p:pic>
      <p:sp>
        <p:nvSpPr>
          <p:cNvPr id="156" name="Google Shape;156;p17"/>
          <p:cNvSpPr txBox="1"/>
          <p:nvPr/>
        </p:nvSpPr>
        <p:spPr>
          <a:xfrm>
            <a:off x="2429048" y="72432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C</a:t>
            </a:r>
            <a:endParaRPr sz="1400" b="1" i="0" u="none" strike="noStrike" cap="none">
              <a:solidFill>
                <a:schemeClr val="dk1"/>
              </a:solidFill>
              <a:latin typeface="Arial"/>
              <a:ea typeface="Arial"/>
              <a:cs typeface="Arial"/>
              <a:sym typeface="Arial"/>
            </a:endParaRPr>
          </a:p>
        </p:txBody>
      </p:sp>
      <p:sp>
        <p:nvSpPr>
          <p:cNvPr id="157" name="Google Shape;157;p17"/>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158" name="Google Shape;158;p17"/>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159" name="Google Shape;159;p17"/>
          <p:cNvGrpSpPr/>
          <p:nvPr/>
        </p:nvGrpSpPr>
        <p:grpSpPr>
          <a:xfrm>
            <a:off x="1" y="0"/>
            <a:ext cx="15119394" cy="1921616"/>
            <a:chOff x="1" y="-1616"/>
            <a:chExt cx="15119394" cy="1921616"/>
          </a:xfrm>
        </p:grpSpPr>
        <p:sp>
          <p:nvSpPr>
            <p:cNvPr id="160" name="Google Shape;160;p17"/>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17"/>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 name="Google Shape;162;p17"/>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 name="Google Shape;163;p17"/>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17"/>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5" name="Google Shape;165;p17"/>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66" name="Google Shape;166;p17"/>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167" name="Google Shape;167;p17"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68" name="Google Shape;168;p17"/>
          <p:cNvSpPr txBox="1"/>
          <p:nvPr/>
        </p:nvSpPr>
        <p:spPr>
          <a:xfrm>
            <a:off x="2452538" y="414673"/>
            <a:ext cx="666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DESIRED POINT OF IMPACT GRAPHIC </a:t>
            </a:r>
            <a:r>
              <a:rPr lang="x-none" sz="2000" b="1"/>
              <a:t>2/2</a:t>
            </a:r>
            <a:endParaRPr/>
          </a:p>
        </p:txBody>
      </p:sp>
      <p:sp>
        <p:nvSpPr>
          <p:cNvPr id="169" name="Google Shape;169;p17"/>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Apatity Chemical Production Facility</a:t>
            </a:r>
            <a:r>
              <a:rPr lang="x-none" sz="2000" b="1" i="0" u="none" strike="noStrike" cap="none">
                <a:solidFill>
                  <a:srgbClr val="000000"/>
                </a:solidFill>
                <a:latin typeface="Arial"/>
                <a:ea typeface="Arial"/>
                <a:cs typeface="Arial"/>
                <a:sym typeface="Arial"/>
              </a:rPr>
              <a:t>, SRN</a:t>
            </a:r>
            <a:endParaRPr/>
          </a:p>
        </p:txBody>
      </p:sp>
      <p:sp>
        <p:nvSpPr>
          <p:cNvPr id="170" name="Google Shape;170;p17"/>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021</a:t>
            </a:r>
            <a:r>
              <a:rPr lang="x-none" sz="1500" b="1" i="0" u="none" strike="noStrike" cap="none">
                <a:solidFill>
                  <a:srgbClr val="000000"/>
                </a:solidFill>
                <a:latin typeface="Arial"/>
                <a:ea typeface="Arial"/>
                <a:cs typeface="Arial"/>
                <a:sym typeface="Arial"/>
              </a:rPr>
              <a:t>  CATCODE: </a:t>
            </a:r>
            <a:r>
              <a:rPr lang="x-none" sz="1500" b="1"/>
              <a:t>1</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67 34.508 E 033 26.366</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171" name="Google Shape;171;p17"/>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172" name="Google Shape;172;p17"/>
          <p:cNvSpPr/>
          <p:nvPr/>
        </p:nvSpPr>
        <p:spPr>
          <a:xfrm>
            <a:off x="10313376" y="1303752"/>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73" name="Google Shape;173;p17"/>
          <p:cNvGrpSpPr/>
          <p:nvPr/>
        </p:nvGrpSpPr>
        <p:grpSpPr>
          <a:xfrm rot="-1630034">
            <a:off x="14194851" y="2629103"/>
            <a:ext cx="559017" cy="692905"/>
            <a:chOff x="15526400" y="3343535"/>
            <a:chExt cx="1172983" cy="1324524"/>
          </a:xfrm>
        </p:grpSpPr>
        <p:sp>
          <p:nvSpPr>
            <p:cNvPr id="174" name="Google Shape;174;p17"/>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17"/>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76" name="Google Shape;176;p17"/>
          <p:cNvSpPr/>
          <p:nvPr/>
        </p:nvSpPr>
        <p:spPr>
          <a:xfrm>
            <a:off x="3534925" y="5083700"/>
            <a:ext cx="2028875" cy="1704250"/>
          </a:xfrm>
          <a:custGeom>
            <a:avLst/>
            <a:gdLst/>
            <a:ahLst/>
            <a:cxnLst/>
            <a:rect l="l" t="t" r="r" b="b"/>
            <a:pathLst>
              <a:path w="81155" h="68170" extrusionOk="0">
                <a:moveTo>
                  <a:pt x="17598" y="0"/>
                </a:moveTo>
                <a:lnTo>
                  <a:pt x="0" y="40150"/>
                </a:lnTo>
                <a:lnTo>
                  <a:pt x="62703" y="68170"/>
                </a:lnTo>
                <a:lnTo>
                  <a:pt x="81155" y="27678"/>
                </a:lnTo>
                <a:close/>
              </a:path>
            </a:pathLst>
          </a:custGeom>
          <a:noFill/>
          <a:ln w="28575" cap="flat" cmpd="sng">
            <a:solidFill>
              <a:schemeClr val="lt1"/>
            </a:solidFill>
            <a:prstDash val="solid"/>
            <a:round/>
            <a:headEnd type="none" w="med" len="med"/>
            <a:tailEnd type="none" w="med" len="med"/>
          </a:ln>
        </p:spPr>
      </p:sp>
      <p:cxnSp>
        <p:nvCxnSpPr>
          <p:cNvPr id="177" name="Google Shape;177;p17"/>
          <p:cNvCxnSpPr>
            <a:stCxn id="156" idx="0"/>
          </p:cNvCxnSpPr>
          <p:nvPr/>
        </p:nvCxnSpPr>
        <p:spPr>
          <a:xfrm rot="10800000" flipH="1">
            <a:off x="2878598" y="5602250"/>
            <a:ext cx="1438200" cy="1641000"/>
          </a:xfrm>
          <a:prstGeom prst="straightConnector1">
            <a:avLst/>
          </a:prstGeom>
          <a:noFill/>
          <a:ln w="28575" cap="flat" cmpd="sng">
            <a:solidFill>
              <a:srgbClr val="FF0000"/>
            </a:solidFill>
            <a:prstDash val="solid"/>
            <a:round/>
            <a:headEnd type="none" w="sm" len="sm"/>
            <a:tailEnd type="oval" w="sm" len="sm"/>
          </a:ln>
        </p:spPr>
      </p:cxnSp>
      <p:sp>
        <p:nvSpPr>
          <p:cNvPr id="178" name="Google Shape;178;p17"/>
          <p:cNvSpPr txBox="1"/>
          <p:nvPr/>
        </p:nvSpPr>
        <p:spPr>
          <a:xfrm>
            <a:off x="3328148" y="72432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B</a:t>
            </a:r>
            <a:endParaRPr sz="1400" b="1" i="0" u="none" strike="noStrike" cap="none">
              <a:solidFill>
                <a:schemeClr val="dk1"/>
              </a:solidFill>
              <a:latin typeface="Arial"/>
              <a:ea typeface="Arial"/>
              <a:cs typeface="Arial"/>
              <a:sym typeface="Arial"/>
            </a:endParaRPr>
          </a:p>
        </p:txBody>
      </p:sp>
      <p:cxnSp>
        <p:nvCxnSpPr>
          <p:cNvPr id="179" name="Google Shape;179;p17"/>
          <p:cNvCxnSpPr>
            <a:stCxn id="178" idx="0"/>
          </p:cNvCxnSpPr>
          <p:nvPr/>
        </p:nvCxnSpPr>
        <p:spPr>
          <a:xfrm rot="10800000" flipH="1">
            <a:off x="3777698" y="6068750"/>
            <a:ext cx="621000" cy="1174500"/>
          </a:xfrm>
          <a:prstGeom prst="straightConnector1">
            <a:avLst/>
          </a:prstGeom>
          <a:noFill/>
          <a:ln w="28575" cap="flat" cmpd="sng">
            <a:solidFill>
              <a:srgbClr val="FF0000"/>
            </a:solidFill>
            <a:prstDash val="solid"/>
            <a:round/>
            <a:headEnd type="none" w="sm" len="sm"/>
            <a:tailEnd type="oval" w="sm" len="sm"/>
          </a:ln>
        </p:spPr>
      </p:cxnSp>
      <p:sp>
        <p:nvSpPr>
          <p:cNvPr id="180" name="Google Shape;180;p17"/>
          <p:cNvSpPr txBox="1"/>
          <p:nvPr/>
        </p:nvSpPr>
        <p:spPr>
          <a:xfrm>
            <a:off x="4227248" y="72432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A</a:t>
            </a:r>
            <a:endParaRPr sz="1400" b="1" i="0" u="none" strike="noStrike" cap="none">
              <a:solidFill>
                <a:schemeClr val="dk1"/>
              </a:solidFill>
              <a:latin typeface="Arial"/>
              <a:ea typeface="Arial"/>
              <a:cs typeface="Arial"/>
              <a:sym typeface="Arial"/>
            </a:endParaRPr>
          </a:p>
        </p:txBody>
      </p:sp>
      <p:cxnSp>
        <p:nvCxnSpPr>
          <p:cNvPr id="181" name="Google Shape;181;p17"/>
          <p:cNvCxnSpPr>
            <a:stCxn id="180" idx="0"/>
          </p:cNvCxnSpPr>
          <p:nvPr/>
        </p:nvCxnSpPr>
        <p:spPr>
          <a:xfrm rot="10800000" flipH="1">
            <a:off x="4676798" y="5961350"/>
            <a:ext cx="108600" cy="1281900"/>
          </a:xfrm>
          <a:prstGeom prst="straightConnector1">
            <a:avLst/>
          </a:prstGeom>
          <a:noFill/>
          <a:ln w="28575" cap="flat" cmpd="sng">
            <a:solidFill>
              <a:srgbClr val="FF0000"/>
            </a:solidFill>
            <a:prstDash val="solid"/>
            <a:round/>
            <a:headEnd type="none" w="sm" len="sm"/>
            <a:tailEnd type="oval" w="sm" len="sm"/>
          </a:ln>
        </p:spPr>
      </p:cxnSp>
      <p:sp>
        <p:nvSpPr>
          <p:cNvPr id="182" name="Google Shape;182;p17"/>
          <p:cNvSpPr txBox="1"/>
          <p:nvPr/>
        </p:nvSpPr>
        <p:spPr>
          <a:xfrm>
            <a:off x="6449373" y="59613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D</a:t>
            </a:r>
            <a:endParaRPr sz="1400" b="1" i="0" u="none" strike="noStrike" cap="none">
              <a:solidFill>
                <a:schemeClr val="dk1"/>
              </a:solidFill>
              <a:latin typeface="Arial"/>
              <a:ea typeface="Arial"/>
              <a:cs typeface="Arial"/>
              <a:sym typeface="Arial"/>
            </a:endParaRPr>
          </a:p>
        </p:txBody>
      </p:sp>
      <p:cxnSp>
        <p:nvCxnSpPr>
          <p:cNvPr id="183" name="Google Shape;183;p17"/>
          <p:cNvCxnSpPr>
            <a:stCxn id="182" idx="1"/>
          </p:cNvCxnSpPr>
          <p:nvPr/>
        </p:nvCxnSpPr>
        <p:spPr>
          <a:xfrm rot="10800000">
            <a:off x="5228073" y="6032900"/>
            <a:ext cx="1221300" cy="70500"/>
          </a:xfrm>
          <a:prstGeom prst="straightConnector1">
            <a:avLst/>
          </a:prstGeom>
          <a:noFill/>
          <a:ln w="28575" cap="flat" cmpd="sng">
            <a:solidFill>
              <a:srgbClr val="FF0000"/>
            </a:solidFill>
            <a:prstDash val="solid"/>
            <a:round/>
            <a:headEnd type="none" w="sm" len="sm"/>
            <a:tailEnd type="oval" w="sm" len="sm"/>
          </a:ln>
        </p:spPr>
      </p:cxnSp>
      <p:sp>
        <p:nvSpPr>
          <p:cNvPr id="184" name="Google Shape;184;p17"/>
          <p:cNvSpPr txBox="1"/>
          <p:nvPr/>
        </p:nvSpPr>
        <p:spPr>
          <a:xfrm>
            <a:off x="6449373" y="625080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E</a:t>
            </a:r>
            <a:endParaRPr sz="1400" b="1" i="0" u="none" strike="noStrike" cap="none">
              <a:solidFill>
                <a:schemeClr val="dk1"/>
              </a:solidFill>
              <a:latin typeface="Arial"/>
              <a:ea typeface="Arial"/>
              <a:cs typeface="Arial"/>
              <a:sym typeface="Arial"/>
            </a:endParaRPr>
          </a:p>
        </p:txBody>
      </p:sp>
      <p:cxnSp>
        <p:nvCxnSpPr>
          <p:cNvPr id="185" name="Google Shape;185;p17"/>
          <p:cNvCxnSpPr>
            <a:stCxn id="184" idx="1"/>
          </p:cNvCxnSpPr>
          <p:nvPr/>
        </p:nvCxnSpPr>
        <p:spPr>
          <a:xfrm rot="10800000">
            <a:off x="5153373" y="6215250"/>
            <a:ext cx="1296000" cy="177600"/>
          </a:xfrm>
          <a:prstGeom prst="straightConnector1">
            <a:avLst/>
          </a:prstGeom>
          <a:noFill/>
          <a:ln w="28575" cap="flat" cmpd="sng">
            <a:solidFill>
              <a:srgbClr val="FF0000"/>
            </a:solidFill>
            <a:prstDash val="solid"/>
            <a:round/>
            <a:headEnd type="none" w="sm" len="sm"/>
            <a:tailEnd type="oval" w="sm" len="sm"/>
          </a:ln>
        </p:spPr>
      </p:cxnSp>
      <p:grpSp>
        <p:nvGrpSpPr>
          <p:cNvPr id="186" name="Google Shape;186;p17"/>
          <p:cNvGrpSpPr/>
          <p:nvPr/>
        </p:nvGrpSpPr>
        <p:grpSpPr>
          <a:xfrm>
            <a:off x="11530125" y="5830844"/>
            <a:ext cx="2708325" cy="1789306"/>
            <a:chOff x="11530125" y="1921519"/>
            <a:chExt cx="2708325" cy="1789306"/>
          </a:xfrm>
        </p:grpSpPr>
        <p:pic>
          <p:nvPicPr>
            <p:cNvPr id="187" name="Google Shape;187;p17"/>
            <p:cNvPicPr preferRelativeResize="0"/>
            <p:nvPr/>
          </p:nvPicPr>
          <p:blipFill>
            <a:blip r:embed="rId6">
              <a:alphaModFix/>
            </a:blip>
            <a:stretch>
              <a:fillRect/>
            </a:stretch>
          </p:blipFill>
          <p:spPr>
            <a:xfrm>
              <a:off x="11530125" y="1921519"/>
              <a:ext cx="2708325" cy="1505204"/>
            </a:xfrm>
            <a:prstGeom prst="rect">
              <a:avLst/>
            </a:prstGeom>
            <a:noFill/>
            <a:ln>
              <a:noFill/>
            </a:ln>
          </p:spPr>
        </p:pic>
        <p:sp>
          <p:nvSpPr>
            <p:cNvPr id="188" name="Google Shape;188;p17"/>
            <p:cNvSpPr txBox="1"/>
            <p:nvPr/>
          </p:nvSpPr>
          <p:spPr>
            <a:xfrm>
              <a:off x="12434737" y="3426725"/>
              <a:ext cx="899100" cy="284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DPI </a:t>
              </a:r>
              <a:r>
                <a:rPr lang="x-none" b="1"/>
                <a:t>B</a:t>
              </a:r>
              <a:endParaRPr sz="1400" b="1" i="0" u="none" strike="noStrike" cap="none">
                <a:solidFill>
                  <a:srgbClr val="000000"/>
                </a:solidFill>
                <a:latin typeface="Arial"/>
                <a:ea typeface="Arial"/>
                <a:cs typeface="Arial"/>
                <a:sym typeface="Arial"/>
              </a:endParaRPr>
            </a:p>
          </p:txBody>
        </p:sp>
      </p:grpSp>
      <p:grpSp>
        <p:nvGrpSpPr>
          <p:cNvPr id="189" name="Google Shape;189;p17"/>
          <p:cNvGrpSpPr/>
          <p:nvPr/>
        </p:nvGrpSpPr>
        <p:grpSpPr>
          <a:xfrm>
            <a:off x="11530123" y="1921623"/>
            <a:ext cx="2708325" cy="3502802"/>
            <a:chOff x="11530123" y="1921623"/>
            <a:chExt cx="2708325" cy="3502802"/>
          </a:xfrm>
        </p:grpSpPr>
        <p:sp>
          <p:nvSpPr>
            <p:cNvPr id="190" name="Google Shape;190;p17"/>
            <p:cNvSpPr txBox="1"/>
            <p:nvPr/>
          </p:nvSpPr>
          <p:spPr>
            <a:xfrm>
              <a:off x="12434735" y="51403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A</a:t>
              </a:r>
              <a:endParaRPr sz="1400" b="1" i="0" u="none" strike="noStrike" cap="none">
                <a:solidFill>
                  <a:schemeClr val="dk1"/>
                </a:solidFill>
                <a:latin typeface="Arial"/>
                <a:ea typeface="Arial"/>
                <a:cs typeface="Arial"/>
                <a:sym typeface="Arial"/>
              </a:endParaRPr>
            </a:p>
          </p:txBody>
        </p:sp>
        <p:pic>
          <p:nvPicPr>
            <p:cNvPr id="191" name="Google Shape;191;p17"/>
            <p:cNvPicPr preferRelativeResize="0"/>
            <p:nvPr/>
          </p:nvPicPr>
          <p:blipFill>
            <a:blip r:embed="rId7">
              <a:alphaModFix/>
            </a:blip>
            <a:stretch>
              <a:fillRect/>
            </a:stretch>
          </p:blipFill>
          <p:spPr>
            <a:xfrm>
              <a:off x="11530123" y="1921623"/>
              <a:ext cx="2708325" cy="3218708"/>
            </a:xfrm>
            <a:prstGeom prst="rect">
              <a:avLst/>
            </a:prstGeom>
            <a:noFill/>
            <a:ln>
              <a:noFill/>
            </a:ln>
          </p:spPr>
        </p:pic>
      </p:grpSp>
      <p:grpSp>
        <p:nvGrpSpPr>
          <p:cNvPr id="192" name="Google Shape;192;p17"/>
          <p:cNvGrpSpPr/>
          <p:nvPr/>
        </p:nvGrpSpPr>
        <p:grpSpPr>
          <a:xfrm>
            <a:off x="11530125" y="8026583"/>
            <a:ext cx="2708325" cy="2288742"/>
            <a:chOff x="8085138" y="4530258"/>
            <a:chExt cx="2708325" cy="2288742"/>
          </a:xfrm>
        </p:grpSpPr>
        <p:sp>
          <p:nvSpPr>
            <p:cNvPr id="193" name="Google Shape;193;p17"/>
            <p:cNvSpPr txBox="1"/>
            <p:nvPr/>
          </p:nvSpPr>
          <p:spPr>
            <a:xfrm>
              <a:off x="8989748" y="653490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C</a:t>
              </a:r>
              <a:endParaRPr sz="1400" b="1" i="0" u="none" strike="noStrike" cap="none">
                <a:solidFill>
                  <a:schemeClr val="dk1"/>
                </a:solidFill>
                <a:latin typeface="Arial"/>
                <a:ea typeface="Arial"/>
                <a:cs typeface="Arial"/>
                <a:sym typeface="Arial"/>
              </a:endParaRPr>
            </a:p>
          </p:txBody>
        </p:sp>
        <p:pic>
          <p:nvPicPr>
            <p:cNvPr id="194" name="Google Shape;194;p17"/>
            <p:cNvPicPr preferRelativeResize="0"/>
            <p:nvPr/>
          </p:nvPicPr>
          <p:blipFill>
            <a:blip r:embed="rId8">
              <a:alphaModFix/>
            </a:blip>
            <a:stretch>
              <a:fillRect/>
            </a:stretch>
          </p:blipFill>
          <p:spPr>
            <a:xfrm>
              <a:off x="8085138" y="4530258"/>
              <a:ext cx="2708325" cy="2004633"/>
            </a:xfrm>
            <a:prstGeom prst="rect">
              <a:avLst/>
            </a:prstGeom>
            <a:noFill/>
            <a:ln>
              <a:noFill/>
            </a:ln>
          </p:spPr>
        </p:pic>
      </p:grpSp>
      <p:grpSp>
        <p:nvGrpSpPr>
          <p:cNvPr id="195" name="Google Shape;195;p17"/>
          <p:cNvGrpSpPr/>
          <p:nvPr/>
        </p:nvGrpSpPr>
        <p:grpSpPr>
          <a:xfrm>
            <a:off x="8188070" y="7831845"/>
            <a:ext cx="2708325" cy="2483480"/>
            <a:chOff x="8035520" y="7041520"/>
            <a:chExt cx="2708325" cy="2483480"/>
          </a:xfrm>
        </p:grpSpPr>
        <p:sp>
          <p:nvSpPr>
            <p:cNvPr id="196" name="Google Shape;196;p17"/>
            <p:cNvSpPr txBox="1"/>
            <p:nvPr/>
          </p:nvSpPr>
          <p:spPr>
            <a:xfrm>
              <a:off x="8940135" y="924090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D, </a:t>
              </a:r>
              <a:r>
                <a:rPr lang="x-none" b="1">
                  <a:solidFill>
                    <a:schemeClr val="dk1"/>
                  </a:solidFill>
                </a:rPr>
                <a:t>E</a:t>
              </a:r>
              <a:endParaRPr sz="1400" b="1" i="0" u="none" strike="noStrike" cap="none">
                <a:solidFill>
                  <a:schemeClr val="dk1"/>
                </a:solidFill>
                <a:latin typeface="Arial"/>
                <a:ea typeface="Arial"/>
                <a:cs typeface="Arial"/>
                <a:sym typeface="Arial"/>
              </a:endParaRPr>
            </a:p>
          </p:txBody>
        </p:sp>
        <p:pic>
          <p:nvPicPr>
            <p:cNvPr id="197" name="Google Shape;197;p17"/>
            <p:cNvPicPr preferRelativeResize="0"/>
            <p:nvPr/>
          </p:nvPicPr>
          <p:blipFill>
            <a:blip r:embed="rId9">
              <a:alphaModFix/>
            </a:blip>
            <a:stretch>
              <a:fillRect/>
            </a:stretch>
          </p:blipFill>
          <p:spPr>
            <a:xfrm>
              <a:off x="8035520" y="7041520"/>
              <a:ext cx="2708325" cy="2199378"/>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p18"/>
          <p:cNvGrpSpPr/>
          <p:nvPr/>
        </p:nvGrpSpPr>
        <p:grpSpPr>
          <a:xfrm>
            <a:off x="1" y="0"/>
            <a:ext cx="15119394" cy="1921616"/>
            <a:chOff x="1" y="-1616"/>
            <a:chExt cx="15119394" cy="1921616"/>
          </a:xfrm>
        </p:grpSpPr>
        <p:sp>
          <p:nvSpPr>
            <p:cNvPr id="203" name="Google Shape;203;p18"/>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18"/>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18"/>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18"/>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18"/>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18"/>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aphicFrame>
        <p:nvGraphicFramePr>
          <p:cNvPr id="209" name="Google Shape;209;p18"/>
          <p:cNvGraphicFramePr/>
          <p:nvPr/>
        </p:nvGraphicFramePr>
        <p:xfrm>
          <a:off x="-25" y="2586435"/>
          <a:ext cx="15119950" cy="7595106"/>
        </p:xfrm>
        <a:graphic>
          <a:graphicData uri="http://schemas.openxmlformats.org/drawingml/2006/table">
            <a:tbl>
              <a:tblPr>
                <a:noFill/>
                <a:tableStyleId>{00DF4A8B-243C-40FB-AAD9-6BFF0DBFC08E}</a:tableStyleId>
              </a:tblPr>
              <a:tblGrid>
                <a:gridCol w="1308075"/>
                <a:gridCol w="4072450"/>
                <a:gridCol w="1533375"/>
                <a:gridCol w="1533375"/>
                <a:gridCol w="1533375"/>
                <a:gridCol w="2979300"/>
                <a:gridCol w="1080000"/>
                <a:gridCol w="1080000"/>
              </a:tblGrid>
              <a:tr h="304800">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DPI</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TLE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WARHEAD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GUIDANCE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DESIRED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IMPACT ANGLE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FUZING</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304800">
                <a:tc>
                  <a:txBody>
                    <a:bodyPr/>
                    <a:lstStyle/>
                    <a:p>
                      <a:pPr marL="0" marR="0" lvl="0" indent="0" algn="ctr" rtl="0">
                        <a:lnSpc>
                          <a:spcPct val="100000"/>
                        </a:lnSpc>
                        <a:spcBef>
                          <a:spcPts val="0"/>
                        </a:spcBef>
                        <a:spcAft>
                          <a:spcPts val="0"/>
                        </a:spcAft>
                        <a:buClr>
                          <a:schemeClr val="dk1"/>
                        </a:buClr>
                        <a:buSzPts val="1100"/>
                        <a:buFont typeface="Arial"/>
                        <a:buNone/>
                      </a:pPr>
                      <a:r>
                        <a:rPr lang="x-none"/>
                        <a:t>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x-none"/>
                        <a:t>Output Chemicals for chemical weapon program</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3</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45-60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B</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Raw chemicals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x-none">
                          <a:solidFill>
                            <a:schemeClr val="dk1"/>
                          </a:solidFill>
                        </a:rPr>
                        <a:t>CAT 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45-60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x-none">
                          <a:solidFill>
                            <a:schemeClr val="dk1"/>
                          </a:solidFill>
                        </a:rPr>
                        <a:t>Output Chemicals for ammunition production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x-none">
                          <a:solidFill>
                            <a:schemeClr val="dk1"/>
                          </a:solidFill>
                        </a:rPr>
                        <a:t>CAT 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2x 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45-60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D</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Processing plant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x-none">
                          <a:solidFill>
                            <a:schemeClr val="dk1"/>
                          </a:solidFill>
                        </a:rPr>
                        <a:t>CAT 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45-60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E</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x-none">
                          <a:solidFill>
                            <a:schemeClr val="dk1"/>
                          </a:solidFill>
                        </a:rPr>
                        <a:t>Processing plant</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x-none">
                          <a:solidFill>
                            <a:schemeClr val="dk1"/>
                          </a:solidFill>
                        </a:rPr>
                        <a:t>CAT 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45-60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210" name="Google Shape;210;p18"/>
          <p:cNvSpPr txBox="1"/>
          <p:nvPr/>
        </p:nvSpPr>
        <p:spPr>
          <a:xfrm>
            <a:off x="2444982" y="369662"/>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WEAPONEERING OPTIONS </a:t>
            </a:r>
            <a:r>
              <a:rPr lang="x-none" sz="2000" b="1"/>
              <a:t>1/1</a:t>
            </a:r>
            <a:endParaRPr/>
          </a:p>
        </p:txBody>
      </p:sp>
      <p:sp>
        <p:nvSpPr>
          <p:cNvPr id="211" name="Google Shape;211;p18"/>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12" name="Google Shape;212;p18"/>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sp>
        <p:nvSpPr>
          <p:cNvPr id="213" name="Google Shape;213;p18"/>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214" name="Google Shape;214;p18"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215" name="Google Shape;215;p18"/>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Apatity Chemical Production Facility</a:t>
            </a:r>
            <a:r>
              <a:rPr lang="x-none" sz="2000" b="1" i="0" u="none" strike="noStrike" cap="none">
                <a:solidFill>
                  <a:srgbClr val="000000"/>
                </a:solidFill>
                <a:latin typeface="Arial"/>
                <a:ea typeface="Arial"/>
                <a:cs typeface="Arial"/>
                <a:sym typeface="Arial"/>
              </a:rPr>
              <a:t>, SRN</a:t>
            </a:r>
            <a:endParaRPr/>
          </a:p>
        </p:txBody>
      </p:sp>
      <p:sp>
        <p:nvSpPr>
          <p:cNvPr id="216" name="Google Shape;216;p18"/>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021</a:t>
            </a:r>
            <a:r>
              <a:rPr lang="x-none" sz="1500" b="1" i="0" u="none" strike="noStrike" cap="none">
                <a:solidFill>
                  <a:srgbClr val="000000"/>
                </a:solidFill>
                <a:latin typeface="Arial"/>
                <a:ea typeface="Arial"/>
                <a:cs typeface="Arial"/>
                <a:sym typeface="Arial"/>
              </a:rPr>
              <a:t>  CATCODE: </a:t>
            </a:r>
            <a:r>
              <a:rPr lang="x-none" sz="1500" b="1"/>
              <a:t>1</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67 34.508 E 033 26.366</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217" name="Google Shape;217;p18"/>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218" name="Google Shape;218;p18"/>
          <p:cNvSpPr/>
          <p:nvPr/>
        </p:nvSpPr>
        <p:spPr>
          <a:xfrm>
            <a:off x="10313376" y="1303752"/>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9"/>
          <p:cNvPicPr preferRelativeResize="0"/>
          <p:nvPr/>
        </p:nvPicPr>
        <p:blipFill>
          <a:blip r:embed="rId3">
            <a:alphaModFix/>
          </a:blip>
          <a:stretch>
            <a:fillRect/>
          </a:stretch>
        </p:blipFill>
        <p:spPr>
          <a:xfrm>
            <a:off x="880903" y="1921525"/>
            <a:ext cx="13357543" cy="8770276"/>
          </a:xfrm>
          <a:prstGeom prst="rect">
            <a:avLst/>
          </a:prstGeom>
          <a:noFill/>
          <a:ln>
            <a:noFill/>
          </a:ln>
        </p:spPr>
      </p:pic>
      <p:sp>
        <p:nvSpPr>
          <p:cNvPr id="224" name="Google Shape;224;p19"/>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b="1"/>
              <a:t>CDE 3</a:t>
            </a:r>
            <a:endParaRPr sz="1400" b="1" i="0" u="none" strike="noStrike" cap="none">
              <a:solidFill>
                <a:srgbClr val="000000"/>
              </a:solidFill>
              <a:latin typeface="Arial"/>
              <a:ea typeface="Arial"/>
              <a:cs typeface="Arial"/>
              <a:sym typeface="Arial"/>
            </a:endParaRPr>
          </a:p>
        </p:txBody>
      </p:sp>
      <p:sp>
        <p:nvSpPr>
          <p:cNvPr id="225" name="Google Shape;225;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REL TO CJTF-23</a:t>
            </a:r>
            <a:endParaRPr/>
          </a:p>
        </p:txBody>
      </p:sp>
      <p:sp>
        <p:nvSpPr>
          <p:cNvPr id="226" name="Google Shape;226;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p:txBody>
      </p:sp>
      <p:graphicFrame>
        <p:nvGraphicFramePr>
          <p:cNvPr id="227" name="Google Shape;227;p19"/>
          <p:cNvGraphicFramePr/>
          <p:nvPr/>
        </p:nvGraphicFramePr>
        <p:xfrm>
          <a:off x="15380413" y="3557998"/>
          <a:ext cx="1972625" cy="2966800"/>
        </p:xfrm>
        <a:graphic>
          <a:graphicData uri="http://schemas.openxmlformats.org/drawingml/2006/table">
            <a:tbl>
              <a:tblPr firstRow="1" bandRow="1">
                <a:noFill/>
                <a:tableStyleId>{B1E86BAB-5F1E-488C-8255-B588E5144497}</a:tableStyleId>
              </a:tblPr>
              <a:tblGrid>
                <a:gridCol w="858675"/>
                <a:gridCol w="1113950"/>
              </a:tblGrid>
              <a:tr h="370850">
                <a:tc>
                  <a:txBody>
                    <a:bodyPr/>
                    <a:lstStyle/>
                    <a:p>
                      <a:pPr marL="0" marR="0" lvl="0" indent="0" algn="ctr" rtl="0">
                        <a:lnSpc>
                          <a:spcPct val="100000"/>
                        </a:lnSpc>
                        <a:spcBef>
                          <a:spcPts val="0"/>
                        </a:spcBef>
                        <a:spcAft>
                          <a:spcPts val="0"/>
                        </a:spcAft>
                        <a:buNone/>
                      </a:pPr>
                      <a:r>
                        <a:rPr lang="x-none" sz="1400" b="1" u="none" strike="noStrike" cap="none"/>
                        <a:t>METER</a:t>
                      </a:r>
                      <a:endParaRPr/>
                    </a:p>
                  </a:txBody>
                  <a:tcPr marL="91450" marR="91450" marT="45725" marB="45725">
                    <a:solidFill>
                      <a:srgbClr val="BFBFBF"/>
                    </a:solidFill>
                  </a:tcPr>
                </a:tc>
                <a:tc>
                  <a:txBody>
                    <a:bodyPr/>
                    <a:lstStyle/>
                    <a:p>
                      <a:pPr marL="0" marR="0" lvl="0" indent="0" algn="ctr" rtl="0">
                        <a:lnSpc>
                          <a:spcPct val="100000"/>
                        </a:lnSpc>
                        <a:spcBef>
                          <a:spcPts val="0"/>
                        </a:spcBef>
                        <a:spcAft>
                          <a:spcPts val="0"/>
                        </a:spcAft>
                        <a:buNone/>
                      </a:pPr>
                      <a:r>
                        <a:rPr lang="x-none" sz="1400" b="1" u="none" strike="noStrike" cap="none"/>
                        <a:t>FEET</a:t>
                      </a:r>
                      <a:endParaRPr/>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x-none" sz="1400" u="none" strike="noStrike" cap="none"/>
                        <a:t>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165</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75</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246</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100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328</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150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492</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200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656</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250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820</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300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984</a:t>
                      </a:r>
                      <a:endParaRPr/>
                    </a:p>
                  </a:txBody>
                  <a:tcPr marL="91450" marR="91450" marT="45725" marB="45725"/>
                </a:tc>
              </a:tr>
            </a:tbl>
          </a:graphicData>
        </a:graphic>
      </p:graphicFrame>
      <p:sp>
        <p:nvSpPr>
          <p:cNvPr id="228" name="Google Shape;228;p19"/>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29" name="Google Shape;229;p19"/>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30" name="Google Shape;230;p19"/>
          <p:cNvGrpSpPr/>
          <p:nvPr/>
        </p:nvGrpSpPr>
        <p:grpSpPr>
          <a:xfrm>
            <a:off x="1" y="0"/>
            <a:ext cx="15119349" cy="1921524"/>
            <a:chOff x="1" y="-1616"/>
            <a:chExt cx="15119349" cy="1921524"/>
          </a:xfrm>
        </p:grpSpPr>
        <p:sp>
          <p:nvSpPr>
            <p:cNvPr id="231" name="Google Shape;231;p19"/>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2" name="Google Shape;232;p19"/>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3" name="Google Shape;233;p19"/>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4" name="Google Shape;234;p19"/>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5" name="Google Shape;235;p19"/>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6" name="Google Shape;236;p19"/>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7" name="Google Shape;237;p19"/>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238" name="Google Shape;238;p19"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239" name="Google Shape;239;p19"/>
          <p:cNvSpPr txBox="1"/>
          <p:nvPr/>
        </p:nvSpPr>
        <p:spPr>
          <a:xfrm>
            <a:off x="2429057" y="341867"/>
            <a:ext cx="668659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COLLATERAL DAMAGE ESTIMATION GRAPHIC </a:t>
            </a:r>
            <a:r>
              <a:rPr lang="x-none" sz="2000" b="1"/>
              <a:t>1/1</a:t>
            </a:r>
            <a:endParaRPr/>
          </a:p>
        </p:txBody>
      </p:sp>
      <p:sp>
        <p:nvSpPr>
          <p:cNvPr id="240" name="Google Shape;240;p19"/>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Apatity Chemical Production Facility</a:t>
            </a:r>
            <a:r>
              <a:rPr lang="x-none" sz="2000" b="1" i="0" u="none" strike="noStrike" cap="none">
                <a:solidFill>
                  <a:srgbClr val="000000"/>
                </a:solidFill>
                <a:latin typeface="Arial"/>
                <a:ea typeface="Arial"/>
                <a:cs typeface="Arial"/>
                <a:sym typeface="Arial"/>
              </a:rPr>
              <a:t>, SRN</a:t>
            </a:r>
            <a:endParaRPr/>
          </a:p>
        </p:txBody>
      </p:sp>
      <p:sp>
        <p:nvSpPr>
          <p:cNvPr id="241" name="Google Shape;241;p19"/>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021</a:t>
            </a:r>
            <a:r>
              <a:rPr lang="x-none" sz="1500" b="1" i="0" u="none" strike="noStrike" cap="none">
                <a:solidFill>
                  <a:srgbClr val="000000"/>
                </a:solidFill>
                <a:latin typeface="Arial"/>
                <a:ea typeface="Arial"/>
                <a:cs typeface="Arial"/>
                <a:sym typeface="Arial"/>
              </a:rPr>
              <a:t>  CATCODE: </a:t>
            </a:r>
            <a:r>
              <a:rPr lang="x-none" sz="1500" b="1"/>
              <a:t>1</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67 34.508 E 033 26.366</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242" name="Google Shape;242;p19"/>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243" name="Google Shape;243;p19"/>
          <p:cNvSpPr/>
          <p:nvPr/>
        </p:nvSpPr>
        <p:spPr>
          <a:xfrm>
            <a:off x="10313376" y="1303752"/>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44" name="Google Shape;244;p19"/>
          <p:cNvGrpSpPr/>
          <p:nvPr/>
        </p:nvGrpSpPr>
        <p:grpSpPr>
          <a:xfrm rot="-1630034">
            <a:off x="14194851" y="2629103"/>
            <a:ext cx="559017" cy="692905"/>
            <a:chOff x="15526400" y="3343535"/>
            <a:chExt cx="1172983" cy="1324524"/>
          </a:xfrm>
        </p:grpSpPr>
        <p:sp>
          <p:nvSpPr>
            <p:cNvPr id="245" name="Google Shape;245;p19"/>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6" name="Google Shape;246;p19"/>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247" name="Google Shape;247;p19"/>
          <p:cNvGrpSpPr/>
          <p:nvPr/>
        </p:nvGrpSpPr>
        <p:grpSpPr>
          <a:xfrm>
            <a:off x="3283749" y="4572144"/>
            <a:ext cx="2654411" cy="2766377"/>
            <a:chOff x="6021186" y="4824155"/>
            <a:chExt cx="5955600" cy="5804400"/>
          </a:xfrm>
        </p:grpSpPr>
        <p:sp>
          <p:nvSpPr>
            <p:cNvPr id="248" name="Google Shape;248;p19"/>
            <p:cNvSpPr/>
            <p:nvPr/>
          </p:nvSpPr>
          <p:spPr>
            <a:xfrm>
              <a:off x="6021186" y="4824155"/>
              <a:ext cx="5955600" cy="5804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9"/>
            <p:cNvSpPr/>
            <p:nvPr/>
          </p:nvSpPr>
          <p:spPr>
            <a:xfrm>
              <a:off x="8957439" y="7681340"/>
              <a:ext cx="72900" cy="71400"/>
            </a:xfrm>
            <a:prstGeom prst="ellipse">
              <a:avLst/>
            </a:prstGeom>
            <a:solidFill>
              <a:srgbClr val="000000"/>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cxnSp>
        <p:nvCxnSpPr>
          <p:cNvPr id="250" name="Google Shape;250;p19"/>
          <p:cNvCxnSpPr>
            <a:stCxn id="251" idx="2"/>
            <a:endCxn id="248" idx="7"/>
          </p:cNvCxnSpPr>
          <p:nvPr/>
        </p:nvCxnSpPr>
        <p:spPr>
          <a:xfrm flipH="1">
            <a:off x="5549338" y="4152225"/>
            <a:ext cx="873900" cy="825000"/>
          </a:xfrm>
          <a:prstGeom prst="straightConnector1">
            <a:avLst/>
          </a:prstGeom>
          <a:noFill/>
          <a:ln w="28575" cap="flat" cmpd="sng">
            <a:solidFill>
              <a:srgbClr val="FF0000"/>
            </a:solidFill>
            <a:prstDash val="solid"/>
            <a:round/>
            <a:headEnd type="none" w="sm" len="sm"/>
            <a:tailEnd type="none" w="sm" len="sm"/>
          </a:ln>
        </p:spPr>
      </p:cxnSp>
      <p:sp>
        <p:nvSpPr>
          <p:cNvPr id="252" name="Google Shape;252;p19"/>
          <p:cNvSpPr/>
          <p:nvPr/>
        </p:nvSpPr>
        <p:spPr>
          <a:xfrm>
            <a:off x="3534925" y="5083700"/>
            <a:ext cx="2028875" cy="1704250"/>
          </a:xfrm>
          <a:custGeom>
            <a:avLst/>
            <a:gdLst/>
            <a:ahLst/>
            <a:cxnLst/>
            <a:rect l="l" t="t" r="r" b="b"/>
            <a:pathLst>
              <a:path w="81155" h="68170" extrusionOk="0">
                <a:moveTo>
                  <a:pt x="17598" y="0"/>
                </a:moveTo>
                <a:lnTo>
                  <a:pt x="0" y="40150"/>
                </a:lnTo>
                <a:lnTo>
                  <a:pt x="62703" y="68170"/>
                </a:lnTo>
                <a:lnTo>
                  <a:pt x="81155" y="27678"/>
                </a:lnTo>
                <a:close/>
              </a:path>
            </a:pathLst>
          </a:custGeom>
          <a:solidFill>
            <a:srgbClr val="EEEEEE">
              <a:alpha val="39820"/>
            </a:srgbClr>
          </a:solidFill>
          <a:ln w="28575" cap="flat" cmpd="sng">
            <a:solidFill>
              <a:schemeClr val="lt1"/>
            </a:solidFill>
            <a:prstDash val="solid"/>
            <a:round/>
            <a:headEnd type="none" w="med" len="med"/>
            <a:tailEnd type="none" w="med" len="med"/>
          </a:ln>
        </p:spPr>
      </p:sp>
      <p:sp>
        <p:nvSpPr>
          <p:cNvPr id="253" name="Google Shape;253;p19"/>
          <p:cNvSpPr txBox="1"/>
          <p:nvPr/>
        </p:nvSpPr>
        <p:spPr>
          <a:xfrm>
            <a:off x="4060900" y="2437425"/>
            <a:ext cx="1972500" cy="708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NCC: </a:t>
            </a:r>
            <a:r>
              <a:rPr lang="x-none" sz="1000" b="1"/>
              <a:t>Civilian industrial area</a:t>
            </a:r>
            <a:endParaRPr sz="1000" b="1"/>
          </a:p>
          <a:p>
            <a:pPr marL="0" lvl="0" indent="0" algn="l" rtl="0">
              <a:spcBef>
                <a:spcPts val="0"/>
              </a:spcBef>
              <a:spcAft>
                <a:spcPts val="0"/>
              </a:spcAft>
              <a:buClr>
                <a:srgbClr val="000000"/>
              </a:buClr>
              <a:buSzPts val="1000"/>
              <a:buFont typeface="Arial"/>
              <a:buNone/>
            </a:pPr>
            <a:r>
              <a:rPr lang="x-none" sz="1000" b="1"/>
              <a:t>300</a:t>
            </a:r>
            <a:r>
              <a:rPr lang="x-none" sz="1000" b="1">
                <a:solidFill>
                  <a:srgbClr val="000000"/>
                </a:solidFill>
              </a:rPr>
              <a:t> FT </a:t>
            </a:r>
            <a:r>
              <a:rPr lang="x-none" sz="1000" b="1"/>
              <a:t>NW</a:t>
            </a:r>
            <a:r>
              <a:rPr lang="x-none" sz="1000" b="1">
                <a:solidFill>
                  <a:srgbClr val="000000"/>
                </a:solidFill>
              </a:rPr>
              <a:t> FROM DPI </a:t>
            </a:r>
            <a:r>
              <a:rPr lang="x-none" sz="1000" b="1"/>
              <a:t>C</a:t>
            </a:r>
            <a:endParaRPr sz="1000" b="1"/>
          </a:p>
          <a:p>
            <a:pPr marL="0" lvl="0" indent="0" algn="l" rtl="0">
              <a:spcBef>
                <a:spcPts val="0"/>
              </a:spcBef>
              <a:spcAft>
                <a:spcPts val="0"/>
              </a:spcAft>
              <a:buClr>
                <a:schemeClr val="dk1"/>
              </a:buClr>
              <a:buSzPts val="1000"/>
              <a:buFont typeface="Arial"/>
              <a:buNone/>
            </a:pPr>
            <a:r>
              <a:rPr lang="x-none" sz="1000" b="1">
                <a:solidFill>
                  <a:schemeClr val="dk1"/>
                </a:solidFill>
              </a:rPr>
              <a:t>150 FT SE FROM DPI E</a:t>
            </a:r>
            <a:endParaRPr sz="1000" b="1"/>
          </a:p>
        </p:txBody>
      </p:sp>
      <p:cxnSp>
        <p:nvCxnSpPr>
          <p:cNvPr id="254" name="Google Shape;254;p19"/>
          <p:cNvCxnSpPr>
            <a:stCxn id="253" idx="2"/>
          </p:cNvCxnSpPr>
          <p:nvPr/>
        </p:nvCxnSpPr>
        <p:spPr>
          <a:xfrm flipH="1">
            <a:off x="4620550" y="3145425"/>
            <a:ext cx="426600" cy="1006800"/>
          </a:xfrm>
          <a:prstGeom prst="straightConnector1">
            <a:avLst/>
          </a:prstGeom>
          <a:noFill/>
          <a:ln w="28575" cap="flat" cmpd="sng">
            <a:solidFill>
              <a:srgbClr val="FFFFFF"/>
            </a:solidFill>
            <a:prstDash val="dash"/>
            <a:round/>
            <a:headEnd type="none" w="sm" len="sm"/>
            <a:tailEnd type="none" w="sm" len="sm"/>
          </a:ln>
        </p:spPr>
      </p:cxnSp>
      <p:sp>
        <p:nvSpPr>
          <p:cNvPr id="255" name="Google Shape;255;p19"/>
          <p:cNvSpPr/>
          <p:nvPr/>
        </p:nvSpPr>
        <p:spPr>
          <a:xfrm>
            <a:off x="1666875" y="3319875"/>
            <a:ext cx="11593175" cy="5824325"/>
          </a:xfrm>
          <a:custGeom>
            <a:avLst/>
            <a:gdLst/>
            <a:ahLst/>
            <a:cxnLst/>
            <a:rect l="l" t="t" r="r" b="b"/>
            <a:pathLst>
              <a:path w="463727" h="232973" extrusionOk="0">
                <a:moveTo>
                  <a:pt x="36055" y="0"/>
                </a:moveTo>
                <a:lnTo>
                  <a:pt x="0" y="82650"/>
                </a:lnTo>
                <a:lnTo>
                  <a:pt x="234637" y="186378"/>
                </a:lnTo>
                <a:lnTo>
                  <a:pt x="286778" y="170292"/>
                </a:lnTo>
                <a:lnTo>
                  <a:pt x="435992" y="232973"/>
                </a:lnTo>
                <a:lnTo>
                  <a:pt x="463727" y="166964"/>
                </a:lnTo>
                <a:lnTo>
                  <a:pt x="361108" y="116486"/>
                </a:lnTo>
                <a:lnTo>
                  <a:pt x="351123" y="126471"/>
                </a:lnTo>
                <a:close/>
              </a:path>
            </a:pathLst>
          </a:custGeom>
          <a:noFill/>
          <a:ln w="28575" cap="flat" cmpd="sng">
            <a:solidFill>
              <a:schemeClr val="lt1"/>
            </a:solidFill>
            <a:prstDash val="dash"/>
            <a:round/>
            <a:headEnd type="none" w="med" len="med"/>
            <a:tailEnd type="none" w="med" len="med"/>
          </a:ln>
        </p:spPr>
      </p:sp>
      <p:sp>
        <p:nvSpPr>
          <p:cNvPr id="251" name="Google Shape;251;p19"/>
          <p:cNvSpPr txBox="1"/>
          <p:nvPr/>
        </p:nvSpPr>
        <p:spPr>
          <a:xfrm>
            <a:off x="5938138" y="3752625"/>
            <a:ext cx="970200" cy="399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x-none" sz="1000" b="1"/>
              <a:t>CER</a:t>
            </a:r>
            <a:endParaRPr sz="1000" b="1"/>
          </a:p>
          <a:p>
            <a:pPr marL="0" marR="0" lvl="0" indent="0" algn="ctr" rtl="0">
              <a:lnSpc>
                <a:spcPct val="100000"/>
              </a:lnSpc>
              <a:spcBef>
                <a:spcPts val="0"/>
              </a:spcBef>
              <a:spcAft>
                <a:spcPts val="0"/>
              </a:spcAft>
              <a:buClr>
                <a:srgbClr val="000000"/>
              </a:buClr>
              <a:buSzPts val="1000"/>
              <a:buFont typeface="Arial"/>
              <a:buNone/>
            </a:pPr>
            <a:r>
              <a:rPr lang="x-none" sz="1000" b="1"/>
              <a:t>(r = 150m)</a:t>
            </a:r>
            <a:endParaRPr sz="1000" b="1" i="0" u="none" strike="noStrike" cap="none">
              <a:solidFill>
                <a:srgbClr val="000000"/>
              </a:solidFill>
              <a:latin typeface="Arial"/>
              <a:ea typeface="Arial"/>
              <a:cs typeface="Arial"/>
              <a:sym typeface="Arial"/>
            </a:endParaRPr>
          </a:p>
        </p:txBody>
      </p:sp>
      <p:cxnSp>
        <p:nvCxnSpPr>
          <p:cNvPr id="256" name="Google Shape;256;p19"/>
          <p:cNvCxnSpPr>
            <a:stCxn id="257" idx="0"/>
          </p:cNvCxnSpPr>
          <p:nvPr/>
        </p:nvCxnSpPr>
        <p:spPr>
          <a:xfrm rot="10800000" flipH="1">
            <a:off x="7267775" y="7046775"/>
            <a:ext cx="44400" cy="1340700"/>
          </a:xfrm>
          <a:prstGeom prst="straightConnector1">
            <a:avLst/>
          </a:prstGeom>
          <a:noFill/>
          <a:ln w="28575" cap="flat" cmpd="sng">
            <a:solidFill>
              <a:srgbClr val="FFFFFF"/>
            </a:solidFill>
            <a:prstDash val="solid"/>
            <a:round/>
            <a:headEnd type="none" w="sm" len="sm"/>
            <a:tailEnd type="oval" w="sm" len="sm"/>
          </a:ln>
        </p:spPr>
      </p:cxnSp>
      <p:sp>
        <p:nvSpPr>
          <p:cNvPr id="257" name="Google Shape;257;p19"/>
          <p:cNvSpPr txBox="1"/>
          <p:nvPr/>
        </p:nvSpPr>
        <p:spPr>
          <a:xfrm>
            <a:off x="6281525" y="8387475"/>
            <a:ext cx="1972500" cy="785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NCC:</a:t>
            </a:r>
            <a:endParaRPr sz="1000" b="1"/>
          </a:p>
          <a:p>
            <a:pPr marL="0" marR="0" lvl="0" indent="0" algn="l" rtl="0">
              <a:lnSpc>
                <a:spcPct val="100000"/>
              </a:lnSpc>
              <a:spcBef>
                <a:spcPts val="0"/>
              </a:spcBef>
              <a:spcAft>
                <a:spcPts val="0"/>
              </a:spcAft>
              <a:buClr>
                <a:srgbClr val="000000"/>
              </a:buClr>
              <a:buSzPts val="1000"/>
              <a:buFont typeface="Arial"/>
              <a:buNone/>
            </a:pPr>
            <a:r>
              <a:rPr lang="x-none" sz="1000" b="1"/>
              <a:t>Closest civilian</a:t>
            </a:r>
            <a:endParaRPr sz="1000" b="1"/>
          </a:p>
          <a:p>
            <a:pPr marL="0" marR="0" lvl="0" indent="0" algn="l" rtl="0">
              <a:lnSpc>
                <a:spcPct val="100000"/>
              </a:lnSpc>
              <a:spcBef>
                <a:spcPts val="0"/>
              </a:spcBef>
              <a:spcAft>
                <a:spcPts val="0"/>
              </a:spcAft>
              <a:buClr>
                <a:srgbClr val="000000"/>
              </a:buClr>
              <a:buSzPts val="1000"/>
              <a:buFont typeface="Arial"/>
              <a:buNone/>
            </a:pPr>
            <a:r>
              <a:rPr lang="x-none" sz="1000" b="1"/>
              <a:t>residential building</a:t>
            </a:r>
            <a:endParaRPr sz="1000" b="1"/>
          </a:p>
          <a:p>
            <a:pPr marL="0" lvl="0" indent="0" algn="l" rtl="0">
              <a:spcBef>
                <a:spcPts val="0"/>
              </a:spcBef>
              <a:spcAft>
                <a:spcPts val="0"/>
              </a:spcAft>
              <a:buClr>
                <a:srgbClr val="000000"/>
              </a:buClr>
              <a:buSzPts val="1000"/>
              <a:buFont typeface="Arial"/>
              <a:buNone/>
            </a:pPr>
            <a:r>
              <a:rPr lang="x-none" sz="1000" b="1"/>
              <a:t>Range ca. 820 FT</a:t>
            </a:r>
            <a:endParaRPr sz="1000" b="1">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aphicFrame>
        <p:nvGraphicFramePr>
          <p:cNvPr id="262" name="Google Shape;262;p20"/>
          <p:cNvGraphicFramePr/>
          <p:nvPr/>
        </p:nvGraphicFramePr>
        <p:xfrm>
          <a:off x="25" y="2625285"/>
          <a:ext cx="15119925" cy="6339450"/>
        </p:xfrm>
        <a:graphic>
          <a:graphicData uri="http://schemas.openxmlformats.org/drawingml/2006/table">
            <a:tbl>
              <a:tblPr>
                <a:noFill/>
                <a:tableStyleId>{00DF4A8B-243C-40FB-AAD9-6BFF0DBFC08E}</a:tableStyleId>
              </a:tblPr>
              <a:tblGrid>
                <a:gridCol w="1096550"/>
                <a:gridCol w="2864850"/>
                <a:gridCol w="1228650"/>
                <a:gridCol w="2704075"/>
                <a:gridCol w="2704075"/>
                <a:gridCol w="4521725"/>
              </a:tblGrid>
              <a:tr h="487650">
                <a:tc gridSpan="6">
                  <a:txBody>
                    <a:bodyPr/>
                    <a:lstStyle/>
                    <a:p>
                      <a:pPr marL="0" marR="0" lvl="0" indent="0" algn="ctr" rtl="0">
                        <a:lnSpc>
                          <a:spcPct val="100000"/>
                        </a:lnSpc>
                        <a:spcBef>
                          <a:spcPts val="0"/>
                        </a:spcBef>
                        <a:spcAft>
                          <a:spcPts val="0"/>
                        </a:spcAft>
                        <a:buClr>
                          <a:schemeClr val="dk1"/>
                        </a:buClr>
                        <a:buSzPts val="1100"/>
                        <a:buFont typeface="Arial"/>
                        <a:buNone/>
                      </a:pPr>
                      <a:r>
                        <a:rPr lang="x-none" sz="2000" b="1" u="none" strike="noStrike" cap="none">
                          <a:solidFill>
                            <a:schemeClr val="dk1"/>
                          </a:solidFill>
                        </a:rPr>
                        <a:t>COLLATERAL DAMAGES WITHIN A 500M RADIUS</a:t>
                      </a:r>
                      <a:endParaRPr sz="20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2">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gridSpan="2">
                  <a:txBody>
                    <a:bodyPr/>
                    <a:lstStyle/>
                    <a:p>
                      <a:pPr marL="0" lvl="0" indent="0" algn="ctr" rtl="0">
                        <a:spcBef>
                          <a:spcPts val="0"/>
                        </a:spcBef>
                        <a:spcAft>
                          <a:spcPts val="0"/>
                        </a:spcAft>
                        <a:buClr>
                          <a:schemeClr val="dk1"/>
                        </a:buClr>
                        <a:buSzPts val="1400"/>
                        <a:buFont typeface="Arial"/>
                        <a:buNone/>
                      </a:pPr>
                      <a:r>
                        <a:rPr lang="x-none">
                          <a:solidFill>
                            <a:schemeClr val="dk1"/>
                          </a:solidFill>
                        </a:rPr>
                        <a:t>Closest civilian industrial building</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13</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280° / 300ft from DPI 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Potential civilian casualties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Clr>
                          <a:schemeClr val="dk1"/>
                        </a:buClr>
                        <a:buSzPts val="1400"/>
                        <a:buFont typeface="Arial"/>
                        <a:buNone/>
                      </a:pPr>
                      <a:r>
                        <a:rPr lang="x-none">
                          <a:solidFill>
                            <a:schemeClr val="dk1"/>
                          </a:solidFill>
                        </a:rPr>
                        <a:t>Closest civilian industrial building</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13</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110° / 150ft from DPI E</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Potential civilian casualties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000"/>
                        <a:buFont typeface="Arial"/>
                        <a:buNone/>
                      </a:pPr>
                      <a:r>
                        <a:rPr lang="x-none">
                          <a:solidFill>
                            <a:srgbClr val="000000"/>
                          </a:solidFill>
                        </a:rPr>
                        <a:t>Closest civilian residential building</a:t>
                      </a:r>
                      <a:endParaRPr sz="1800" u="none" strike="noStrike" cap="none">
                        <a:solidFill>
                          <a:srgbClr val="000000"/>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rgbClr val="000000"/>
                          </a:solidFill>
                        </a:rPr>
                        <a:t>14</a:t>
                      </a:r>
                      <a:endParaRPr sz="1400" u="none" strike="noStrike" cap="none">
                        <a:solidFill>
                          <a:srgbClr val="000000"/>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rgbClr val="000000"/>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110</a:t>
                      </a:r>
                      <a:r>
                        <a:rPr lang="x-none">
                          <a:solidFill>
                            <a:srgbClr val="000000"/>
                          </a:solidFill>
                        </a:rPr>
                        <a:t>° / </a:t>
                      </a:r>
                      <a:r>
                        <a:rPr lang="x-none"/>
                        <a:t>820</a:t>
                      </a:r>
                      <a:r>
                        <a:rPr lang="x-none">
                          <a:solidFill>
                            <a:srgbClr val="000000"/>
                          </a:solidFill>
                        </a:rPr>
                        <a:t> ft from DPI </a:t>
                      </a:r>
                      <a:r>
                        <a:rPr lang="x-none"/>
                        <a:t>D</a:t>
                      </a:r>
                      <a:endParaRPr sz="1400" u="none" strike="noStrike" cap="none"/>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solidFill>
                            <a:srgbClr val="000000"/>
                          </a:solidFill>
                        </a:rPr>
                        <a:t>Potential huge civilian casualities</a:t>
                      </a:r>
                      <a:endParaRPr sz="1400" u="none" strike="noStrike" cap="none"/>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6">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6">
                  <a:txBody>
                    <a:bodyPr/>
                    <a:lstStyle/>
                    <a:p>
                      <a:pPr marL="0" marR="0" lvl="0" indent="0" algn="ctr" rtl="0">
                        <a:lnSpc>
                          <a:spcPct val="100000"/>
                        </a:lnSpc>
                        <a:spcBef>
                          <a:spcPts val="0"/>
                        </a:spcBef>
                        <a:spcAft>
                          <a:spcPts val="0"/>
                        </a:spcAft>
                        <a:buClr>
                          <a:srgbClr val="000000"/>
                        </a:buClr>
                        <a:buSzPts val="2000"/>
                        <a:buFont typeface="Arial"/>
                        <a:buNone/>
                      </a:pPr>
                      <a:r>
                        <a:rPr lang="x-none" sz="2000" b="1" u="none" strike="noStrike" cap="none">
                          <a:solidFill>
                            <a:schemeClr val="dk1"/>
                          </a:solidFill>
                        </a:rPr>
                        <a:t>NO STRIKE ENTITIES WITHIN A 500M RADIUS</a:t>
                      </a: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NSE ID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263" name="Google Shape;263;p20"/>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64" name="Google Shape;264;p20"/>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65" name="Google Shape;265;p20"/>
          <p:cNvGrpSpPr/>
          <p:nvPr/>
        </p:nvGrpSpPr>
        <p:grpSpPr>
          <a:xfrm>
            <a:off x="1" y="0"/>
            <a:ext cx="15119349" cy="1921524"/>
            <a:chOff x="1" y="-1616"/>
            <a:chExt cx="15119349" cy="1921524"/>
          </a:xfrm>
        </p:grpSpPr>
        <p:sp>
          <p:nvSpPr>
            <p:cNvPr id="266" name="Google Shape;266;p20"/>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p20"/>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0"/>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9" name="Google Shape;269;p20"/>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20"/>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0"/>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72" name="Google Shape;272;p20"/>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273" name="Google Shape;273;p20"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274" name="Google Shape;274;p20"/>
          <p:cNvSpPr txBox="1"/>
          <p:nvPr/>
        </p:nvSpPr>
        <p:spPr>
          <a:xfrm>
            <a:off x="2429057" y="369918"/>
            <a:ext cx="66663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COLLATERAL DAMAGES ESTIMATION </a:t>
            </a:r>
            <a:r>
              <a:rPr lang="x-none" sz="2000" b="1"/>
              <a:t>1/1</a:t>
            </a:r>
            <a:endParaRPr/>
          </a:p>
        </p:txBody>
      </p:sp>
      <p:sp>
        <p:nvSpPr>
          <p:cNvPr id="275" name="Google Shape;275;p20"/>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Apatity Chemical Production Facility</a:t>
            </a:r>
            <a:r>
              <a:rPr lang="x-none" sz="2000" b="1" i="0" u="none" strike="noStrike" cap="none">
                <a:solidFill>
                  <a:srgbClr val="000000"/>
                </a:solidFill>
                <a:latin typeface="Arial"/>
                <a:ea typeface="Arial"/>
                <a:cs typeface="Arial"/>
                <a:sym typeface="Arial"/>
              </a:rPr>
              <a:t>, SRN</a:t>
            </a:r>
            <a:endParaRPr/>
          </a:p>
        </p:txBody>
      </p:sp>
      <p:sp>
        <p:nvSpPr>
          <p:cNvPr id="276" name="Google Shape;276;p20"/>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021</a:t>
            </a:r>
            <a:r>
              <a:rPr lang="x-none" sz="1500" b="1" i="0" u="none" strike="noStrike" cap="none">
                <a:solidFill>
                  <a:srgbClr val="000000"/>
                </a:solidFill>
                <a:latin typeface="Arial"/>
                <a:ea typeface="Arial"/>
                <a:cs typeface="Arial"/>
                <a:sym typeface="Arial"/>
              </a:rPr>
              <a:t>  CATCODE: </a:t>
            </a:r>
            <a:r>
              <a:rPr lang="x-none" sz="1500" b="1"/>
              <a:t>1</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67 34.508 E 033 26.366</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277" name="Google Shape;277;p20"/>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278" name="Google Shape;278;p20"/>
          <p:cNvSpPr/>
          <p:nvPr/>
        </p:nvSpPr>
        <p:spPr>
          <a:xfrm>
            <a:off x="10313376" y="1303752"/>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1"/>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4" name="Google Shape;284;p21"/>
          <p:cNvPicPr preferRelativeResize="0"/>
          <p:nvPr/>
        </p:nvPicPr>
        <p:blipFill>
          <a:blip r:embed="rId3">
            <a:alphaModFix/>
          </a:blip>
          <a:stretch>
            <a:fillRect/>
          </a:stretch>
        </p:blipFill>
        <p:spPr>
          <a:xfrm>
            <a:off x="8379841" y="1921525"/>
            <a:ext cx="6356583" cy="4173601"/>
          </a:xfrm>
          <a:prstGeom prst="rect">
            <a:avLst/>
          </a:prstGeom>
          <a:noFill/>
          <a:ln>
            <a:noFill/>
          </a:ln>
        </p:spPr>
      </p:pic>
      <p:grpSp>
        <p:nvGrpSpPr>
          <p:cNvPr id="285" name="Google Shape;285;p21"/>
          <p:cNvGrpSpPr/>
          <p:nvPr/>
        </p:nvGrpSpPr>
        <p:grpSpPr>
          <a:xfrm>
            <a:off x="1522925" y="4158450"/>
            <a:ext cx="4103108" cy="2016000"/>
            <a:chOff x="3671523" y="6965375"/>
            <a:chExt cx="1459350" cy="2016000"/>
          </a:xfrm>
        </p:grpSpPr>
        <p:sp>
          <p:nvSpPr>
            <p:cNvPr id="286" name="Google Shape;286;p21"/>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TARGET OBJECTIVE</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DAMAGE/CHANGE ASSESSMENT</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DPI:[SRNTGTXXX]</a:t>
              </a:r>
              <a:endParaRPr sz="1400" b="1" i="0" u="none" strike="noStrike" cap="none">
                <a:solidFill>
                  <a:schemeClr val="dk1"/>
                </a:solidFill>
                <a:latin typeface="Arial"/>
                <a:ea typeface="Arial"/>
                <a:cs typeface="Arial"/>
                <a:sym typeface="Arial"/>
              </a:endParaRPr>
            </a:p>
          </p:txBody>
        </p:sp>
        <p:cxnSp>
          <p:nvCxnSpPr>
            <p:cNvPr id="287" name="Google Shape;287;p21"/>
            <p:cNvCxnSpPr>
              <a:stCxn id="286" idx="2"/>
            </p:cNvCxnSpPr>
            <p:nvPr/>
          </p:nvCxnSpPr>
          <p:spPr>
            <a:xfrm>
              <a:off x="4254573" y="7641275"/>
              <a:ext cx="876300" cy="1340100"/>
            </a:xfrm>
            <a:prstGeom prst="straightConnector1">
              <a:avLst/>
            </a:prstGeom>
            <a:noFill/>
            <a:ln w="19050" cap="flat" cmpd="sng">
              <a:solidFill>
                <a:srgbClr val="000000"/>
              </a:solidFill>
              <a:prstDash val="solid"/>
              <a:round/>
              <a:headEnd type="none" w="sm" len="sm"/>
              <a:tailEnd type="none" w="sm" len="sm"/>
            </a:ln>
          </p:spPr>
        </p:cxnSp>
      </p:grpSp>
      <p:sp>
        <p:nvSpPr>
          <p:cNvPr id="288" name="Google Shape;288;p21"/>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x-none" sz="1600" b="1" i="0" u="none" strike="noStrike" cap="none">
                <a:solidFill>
                  <a:srgbClr val="000000"/>
                </a:solidFill>
                <a:latin typeface="Arial"/>
                <a:ea typeface="Arial"/>
                <a:cs typeface="Arial"/>
                <a:sym typeface="Arial"/>
              </a:rPr>
              <a:t>BDA REMARK: [CLASSIFICATION] [DISSEMINATION]</a:t>
            </a:r>
            <a:r>
              <a:rPr lang="x-none" sz="1400" b="1" i="0" u="none" strike="noStrike" cap="none">
                <a:solidFill>
                  <a:srgbClr val="000000"/>
                </a:solidFill>
                <a:latin typeface="Arial"/>
                <a:ea typeface="Arial"/>
                <a:cs typeface="Arial"/>
                <a:sym typeface="Arial"/>
              </a:rPr>
              <a:t> </a:t>
            </a:r>
            <a:r>
              <a:rPr lang="x-none" sz="1400" b="0" i="0" u="none" strike="noStrike" cap="non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sz="1400" b="0" i="0" u="none" strike="noStrike" cap="none">
              <a:solidFill>
                <a:srgbClr val="000000"/>
              </a:solidFill>
              <a:latin typeface="Arial"/>
              <a:ea typeface="Arial"/>
              <a:cs typeface="Arial"/>
              <a:sym typeface="Arial"/>
            </a:endParaRPr>
          </a:p>
        </p:txBody>
      </p:sp>
      <p:sp>
        <p:nvSpPr>
          <p:cNvPr id="289" name="Google Shape;289;p21"/>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x-none" sz="1600" b="1" i="0" u="none" strike="noStrike" cap="none">
                <a:solidFill>
                  <a:schemeClr val="dk1"/>
                </a:solidFill>
                <a:latin typeface="Arial"/>
                <a:ea typeface="Arial"/>
                <a:cs typeface="Arial"/>
                <a:sym typeface="Arial"/>
              </a:rPr>
              <a:t>PRE-STRIKE</a:t>
            </a:r>
            <a:endParaRPr sz="1600" b="1" i="0" u="none" strike="noStrike" cap="none">
              <a:solidFill>
                <a:schemeClr val="dk1"/>
              </a:solidFill>
              <a:latin typeface="Arial"/>
              <a:ea typeface="Arial"/>
              <a:cs typeface="Arial"/>
              <a:sym typeface="Arial"/>
            </a:endParaRPr>
          </a:p>
        </p:txBody>
      </p:sp>
      <p:sp>
        <p:nvSpPr>
          <p:cNvPr id="290" name="Google Shape;290;p21"/>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x-none" sz="1600" b="1" i="0" u="none" strike="noStrike" cap="none">
                <a:solidFill>
                  <a:schemeClr val="dk1"/>
                </a:solidFill>
                <a:latin typeface="Arial"/>
                <a:ea typeface="Arial"/>
                <a:cs typeface="Arial"/>
                <a:sym typeface="Arial"/>
              </a:rPr>
              <a:t>POST-STRIKE</a:t>
            </a:r>
            <a:endParaRPr sz="1600" b="1" i="0" u="none" strike="noStrike" cap="none">
              <a:solidFill>
                <a:schemeClr val="dk1"/>
              </a:solidFill>
              <a:latin typeface="Arial"/>
              <a:ea typeface="Arial"/>
              <a:cs typeface="Arial"/>
              <a:sym typeface="Arial"/>
            </a:endParaRPr>
          </a:p>
        </p:txBody>
      </p:sp>
      <p:sp>
        <p:nvSpPr>
          <p:cNvPr id="291" name="Google Shape;291;p21"/>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REL TO CJTF-23</a:t>
            </a:r>
            <a:endParaRPr/>
          </a:p>
        </p:txBody>
      </p:sp>
      <p:sp>
        <p:nvSpPr>
          <p:cNvPr id="292" name="Google Shape;292;p21"/>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93" name="Google Shape;293;p21"/>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94" name="Google Shape;294;p21"/>
          <p:cNvGrpSpPr/>
          <p:nvPr/>
        </p:nvGrpSpPr>
        <p:grpSpPr>
          <a:xfrm>
            <a:off x="1" y="0"/>
            <a:ext cx="15119349" cy="1921524"/>
            <a:chOff x="1" y="-1616"/>
            <a:chExt cx="15119349" cy="1921524"/>
          </a:xfrm>
        </p:grpSpPr>
        <p:sp>
          <p:nvSpPr>
            <p:cNvPr id="295" name="Google Shape;295;p21"/>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1"/>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7" name="Google Shape;297;p21"/>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8" name="Google Shape;298;p21"/>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1"/>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1"/>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1" name="Google Shape;301;p21"/>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302" name="Google Shape;302;p21"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303" name="Google Shape;303;p21"/>
          <p:cNvSpPr txBox="1"/>
          <p:nvPr/>
        </p:nvSpPr>
        <p:spPr>
          <a:xfrm>
            <a:off x="2429057" y="369918"/>
            <a:ext cx="66663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BATTLE DAMAGE ASSESSMENT GRAPHIC 1</a:t>
            </a:r>
            <a:endParaRPr/>
          </a:p>
        </p:txBody>
      </p:sp>
      <p:sp>
        <p:nvSpPr>
          <p:cNvPr id="304" name="Google Shape;304;p21"/>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Apatity Chemical Production Facility</a:t>
            </a:r>
            <a:r>
              <a:rPr lang="x-none" sz="2000" b="1" i="0" u="none" strike="noStrike" cap="none">
                <a:solidFill>
                  <a:srgbClr val="000000"/>
                </a:solidFill>
                <a:latin typeface="Arial"/>
                <a:ea typeface="Arial"/>
                <a:cs typeface="Arial"/>
                <a:sym typeface="Arial"/>
              </a:rPr>
              <a:t>, SRN</a:t>
            </a:r>
            <a:endParaRPr/>
          </a:p>
        </p:txBody>
      </p:sp>
      <p:sp>
        <p:nvSpPr>
          <p:cNvPr id="305" name="Google Shape;305;p21"/>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021</a:t>
            </a:r>
            <a:r>
              <a:rPr lang="x-none" sz="1500" b="1" i="0" u="none" strike="noStrike" cap="none">
                <a:solidFill>
                  <a:srgbClr val="000000"/>
                </a:solidFill>
                <a:latin typeface="Arial"/>
                <a:ea typeface="Arial"/>
                <a:cs typeface="Arial"/>
                <a:sym typeface="Arial"/>
              </a:rPr>
              <a:t>  CATCODE: </a:t>
            </a:r>
            <a:r>
              <a:rPr lang="x-none" sz="1500" b="1"/>
              <a:t>1</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67 34.508 E 033 26.366</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306" name="Google Shape;306;p21"/>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307" name="Google Shape;307;p21"/>
          <p:cNvSpPr/>
          <p:nvPr/>
        </p:nvSpPr>
        <p:spPr>
          <a:xfrm>
            <a:off x="10313376" y="1303752"/>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308" name="Google Shape;308;p21"/>
          <p:cNvGrpSpPr/>
          <p:nvPr/>
        </p:nvGrpSpPr>
        <p:grpSpPr>
          <a:xfrm rot="-1630034">
            <a:off x="14194851" y="2629103"/>
            <a:ext cx="559017" cy="692905"/>
            <a:chOff x="15526400" y="3343535"/>
            <a:chExt cx="1172983" cy="1324524"/>
          </a:xfrm>
        </p:grpSpPr>
        <p:sp>
          <p:nvSpPr>
            <p:cNvPr id="309" name="Google Shape;309;p21"/>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0" name="Google Shape;310;p21"/>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2317</Words>
  <PresentationFormat>Egendefinert</PresentationFormat>
  <Paragraphs>539</Paragraphs>
  <Slides>22</Slides>
  <Notes>22</Notes>
  <HiddenSlides>13</HiddenSlides>
  <MMClips>0</MMClips>
  <ScaleCrop>false</ScaleCrop>
  <HeadingPairs>
    <vt:vector size="4" baseType="variant">
      <vt:variant>
        <vt:lpstr>Tema</vt:lpstr>
      </vt:variant>
      <vt:variant>
        <vt:i4>1</vt:i4>
      </vt:variant>
      <vt:variant>
        <vt:lpstr>Lysbildetitler</vt:lpstr>
      </vt:variant>
      <vt:variant>
        <vt:i4>22</vt:i4>
      </vt:variant>
    </vt:vector>
  </HeadingPairs>
  <TitlesOfParts>
    <vt:vector size="23" baseType="lpstr">
      <vt:lpstr>Simple Light</vt:lpstr>
      <vt:lpstr>TARGET FOLDER  SRNTGT021  Apatity Chemical Production Facility, SRN</vt:lpstr>
      <vt:lpstr>Lysbilde 2</vt:lpstr>
      <vt:lpstr>Lysbilde 3</vt:lpstr>
      <vt:lpstr>Lysbilde 4</vt:lpstr>
      <vt:lpstr>Lysbilde 5</vt:lpstr>
      <vt:lpstr>Lysbilde 6</vt:lpstr>
      <vt:lpstr>Lysbilde 7</vt:lpstr>
      <vt:lpstr>Lysbilde 8</vt:lpstr>
      <vt:lpstr>Lysbilde 9</vt:lpstr>
      <vt:lpstr>BAKCUP SLIDES AFTER THIS</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lpstr>Lysbilde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SRNTGT021 Apatity Chemical Production Facility</dc:title>
  <dc:subject>SRNTGT021 Apatity Chemical Production Facility</dc:subject>
  <dc:creator>132nd Virtual Wing;VIS</dc:creator>
  <cp:lastModifiedBy>Frode Nakken</cp:lastModifiedBy>
  <cp:revision>1</cp:revision>
  <dcterms:modified xsi:type="dcterms:W3CDTF">2025-02-27T19:08:15Z</dcterms:modified>
</cp:coreProperties>
</file>